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3"/>
  </p:notesMasterIdLst>
  <p:sldIdLst>
    <p:sldId id="256" r:id="rId2"/>
    <p:sldId id="315" r:id="rId3"/>
    <p:sldId id="259" r:id="rId4"/>
    <p:sldId id="263" r:id="rId5"/>
    <p:sldId id="262" r:id="rId6"/>
    <p:sldId id="260" r:id="rId7"/>
    <p:sldId id="264" r:id="rId8"/>
    <p:sldId id="261" r:id="rId9"/>
    <p:sldId id="316" r:id="rId10"/>
    <p:sldId id="265" r:id="rId11"/>
    <p:sldId id="266" r:id="rId12"/>
    <p:sldId id="270" r:id="rId13"/>
    <p:sldId id="271" r:id="rId14"/>
    <p:sldId id="269" r:id="rId15"/>
    <p:sldId id="307" r:id="rId16"/>
    <p:sldId id="308" r:id="rId17"/>
    <p:sldId id="309" r:id="rId18"/>
    <p:sldId id="310" r:id="rId19"/>
    <p:sldId id="311" r:id="rId20"/>
    <p:sldId id="296" r:id="rId21"/>
    <p:sldId id="297" r:id="rId22"/>
    <p:sldId id="298" r:id="rId23"/>
    <p:sldId id="299" r:id="rId24"/>
    <p:sldId id="300" r:id="rId25"/>
    <p:sldId id="301" r:id="rId26"/>
    <p:sldId id="302" r:id="rId27"/>
    <p:sldId id="303" r:id="rId28"/>
    <p:sldId id="304" r:id="rId29"/>
    <p:sldId id="313" r:id="rId30"/>
    <p:sldId id="312" r:id="rId31"/>
    <p:sldId id="314"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574"/>
    <p:restoredTop sz="95701" autoAdjust="0"/>
  </p:normalViewPr>
  <p:slideViewPr>
    <p:cSldViewPr>
      <p:cViewPr varScale="1">
        <p:scale>
          <a:sx n="93" d="100"/>
          <a:sy n="93" d="100"/>
        </p:scale>
        <p:origin x="208" y="5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1C02CD-FC07-4C9E-969A-4A2D86B88C29}" type="datetimeFigureOut">
              <a:rPr lang="en-US" smtClean="0"/>
              <a:pPr/>
              <a:t>7/1/16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6BC614A-E43D-4BEF-81EA-A51D801D1ABC}" type="slidenum">
              <a:rPr lang="en-US" smtClean="0"/>
              <a:pPr/>
              <a:t>‹#›</a:t>
            </a:fld>
            <a:endParaRPr lang="en-US"/>
          </a:p>
        </p:txBody>
      </p:sp>
    </p:spTree>
    <p:extLst>
      <p:ext uri="{BB962C8B-B14F-4D97-AF65-F5344CB8AC3E}">
        <p14:creationId xmlns:p14="http://schemas.microsoft.com/office/powerpoint/2010/main" val="60946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Created from </a:t>
            </a:r>
            <a:r>
              <a:rPr lang="en-US" dirty="0" err="1" smtClean="0"/>
              <a:t>Alexa</a:t>
            </a:r>
            <a:r>
              <a:rPr lang="en-US" dirty="0" smtClean="0"/>
              <a:t> web browser toolbar. “</a:t>
            </a:r>
            <a:r>
              <a:rPr lang="en-US" sz="1200" b="0" i="0" kern="1200" dirty="0" smtClean="0">
                <a:solidFill>
                  <a:schemeClr val="tx1"/>
                </a:solidFill>
                <a:effectLst/>
                <a:latin typeface="+mn-lt"/>
                <a:ea typeface="+mn-ea"/>
                <a:cs typeface="+mn-cs"/>
              </a:rPr>
              <a:t>Every site is a circle on the map, and its size is determined by website traffic, the larger the amount of traffic, the bigger the circle. Users’ switching between websites forms links, and the stronger the link, the closer the websites tend to arrange themselves to each other.”</a:t>
            </a:r>
          </a:p>
        </p:txBody>
      </p:sp>
      <p:sp>
        <p:nvSpPr>
          <p:cNvPr id="4" name="Slide Number Placeholder 3"/>
          <p:cNvSpPr>
            <a:spLocks noGrp="1"/>
          </p:cNvSpPr>
          <p:nvPr>
            <p:ph type="sldNum" sz="quarter" idx="10"/>
          </p:nvPr>
        </p:nvSpPr>
        <p:spPr/>
        <p:txBody>
          <a:bodyPr/>
          <a:lstStyle/>
          <a:p>
            <a:fld id="{86BC614A-E43D-4BEF-81EA-A51D801D1ABC}" type="slidenum">
              <a:rPr lang="en-US" smtClean="0"/>
              <a:pPr/>
              <a:t>2</a:t>
            </a:fld>
            <a:endParaRPr lang="en-US"/>
          </a:p>
        </p:txBody>
      </p:sp>
    </p:spTree>
    <p:extLst>
      <p:ext uri="{BB962C8B-B14F-4D97-AF65-F5344CB8AC3E}">
        <p14:creationId xmlns:p14="http://schemas.microsoft.com/office/powerpoint/2010/main" val="2945619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BitTorrent</a:t>
            </a:r>
            <a:r>
              <a:rPr lang="en-US" dirty="0" smtClean="0"/>
              <a:t> – accounts for about half of all Internet </a:t>
            </a:r>
            <a:r>
              <a:rPr lang="en-US" dirty="0" smtClean="0"/>
              <a:t>traffic</a:t>
            </a:r>
          </a:p>
          <a:p>
            <a:r>
              <a:rPr lang="en-US" dirty="0" smtClean="0"/>
              <a:t>VoIP(</a:t>
            </a:r>
            <a:r>
              <a:rPr lang="en-US" sz="1200" b="0" i="0" kern="1200" dirty="0" smtClean="0">
                <a:solidFill>
                  <a:schemeClr val="tx1"/>
                </a:solidFill>
                <a:effectLst/>
                <a:latin typeface="+mn-lt"/>
                <a:ea typeface="+mn-ea"/>
                <a:cs typeface="+mn-cs"/>
              </a:rPr>
              <a:t>Voice over Internet Protocol</a:t>
            </a:r>
            <a:r>
              <a:rPr lang="en-US" dirty="0" smtClean="0"/>
              <a:t>)</a:t>
            </a:r>
            <a:endParaRPr lang="en-US" dirty="0"/>
          </a:p>
        </p:txBody>
      </p:sp>
      <p:sp>
        <p:nvSpPr>
          <p:cNvPr id="4" name="Slide Number Placeholder 3"/>
          <p:cNvSpPr>
            <a:spLocks noGrp="1"/>
          </p:cNvSpPr>
          <p:nvPr>
            <p:ph type="sldNum" sz="quarter" idx="10"/>
          </p:nvPr>
        </p:nvSpPr>
        <p:spPr/>
        <p:txBody>
          <a:bodyPr/>
          <a:lstStyle/>
          <a:p>
            <a:fld id="{86BC614A-E43D-4BEF-81EA-A51D801D1ABC}" type="slidenum">
              <a:rPr lang="en-US" smtClean="0"/>
              <a:pPr/>
              <a:t>6</a:t>
            </a:fld>
            <a:endParaRPr lang="en-US"/>
          </a:p>
        </p:txBody>
      </p:sp>
    </p:spTree>
    <p:extLst>
      <p:ext uri="{BB962C8B-B14F-4D97-AF65-F5344CB8AC3E}">
        <p14:creationId xmlns:p14="http://schemas.microsoft.com/office/powerpoint/2010/main" val="3514533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6FE6CE-C2C4-47F9-8206-EA5612EE3DFD}" type="datetimeFigureOut">
              <a:rPr lang="en-US" smtClean="0"/>
              <a:pPr/>
              <a:t>7/1/16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F8CF2-2E97-4311-8A4D-4B52AB2B3056}" type="slidenum">
              <a:rPr lang="en-US" smtClean="0"/>
              <a:pPr/>
              <a:t>‹#›</a:t>
            </a:fld>
            <a:endParaRPr lang="en-US"/>
          </a:p>
        </p:txBody>
      </p:sp>
    </p:spTree>
    <p:extLst>
      <p:ext uri="{BB962C8B-B14F-4D97-AF65-F5344CB8AC3E}">
        <p14:creationId xmlns:p14="http://schemas.microsoft.com/office/powerpoint/2010/main" val="280350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6FE6CE-C2C4-47F9-8206-EA5612EE3DFD}" type="datetimeFigureOut">
              <a:rPr lang="en-US" smtClean="0"/>
              <a:pPr/>
              <a:t>7/1/16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F8CF2-2E97-4311-8A4D-4B52AB2B3056}" type="slidenum">
              <a:rPr lang="en-US" smtClean="0"/>
              <a:pPr/>
              <a:t>‹#›</a:t>
            </a:fld>
            <a:endParaRPr lang="en-US"/>
          </a:p>
        </p:txBody>
      </p:sp>
    </p:spTree>
    <p:extLst>
      <p:ext uri="{BB962C8B-B14F-4D97-AF65-F5344CB8AC3E}">
        <p14:creationId xmlns:p14="http://schemas.microsoft.com/office/powerpoint/2010/main" val="32289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6FE6CE-C2C4-47F9-8206-EA5612EE3DFD}" type="datetimeFigureOut">
              <a:rPr lang="en-US" smtClean="0"/>
              <a:pPr/>
              <a:t>7/1/16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F8CF2-2E97-4311-8A4D-4B52AB2B3056}" type="slidenum">
              <a:rPr lang="en-US" smtClean="0"/>
              <a:pPr/>
              <a:t>‹#›</a:t>
            </a:fld>
            <a:endParaRPr lang="en-US"/>
          </a:p>
        </p:txBody>
      </p:sp>
    </p:spTree>
    <p:extLst>
      <p:ext uri="{BB962C8B-B14F-4D97-AF65-F5344CB8AC3E}">
        <p14:creationId xmlns:p14="http://schemas.microsoft.com/office/powerpoint/2010/main" val="1518167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6FE6CE-C2C4-47F9-8206-EA5612EE3DFD}" type="datetimeFigureOut">
              <a:rPr lang="en-US" smtClean="0"/>
              <a:pPr/>
              <a:t>7/1/16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F8CF2-2E97-4311-8A4D-4B52AB2B3056}" type="slidenum">
              <a:rPr lang="en-US" smtClean="0"/>
              <a:pPr/>
              <a:t>‹#›</a:t>
            </a:fld>
            <a:endParaRPr lang="en-US"/>
          </a:p>
        </p:txBody>
      </p:sp>
    </p:spTree>
    <p:extLst>
      <p:ext uri="{BB962C8B-B14F-4D97-AF65-F5344CB8AC3E}">
        <p14:creationId xmlns:p14="http://schemas.microsoft.com/office/powerpoint/2010/main" val="274824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6FE6CE-C2C4-47F9-8206-EA5612EE3DFD}" type="datetimeFigureOut">
              <a:rPr lang="en-US" smtClean="0"/>
              <a:pPr/>
              <a:t>7/1/16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F8CF2-2E97-4311-8A4D-4B52AB2B3056}" type="slidenum">
              <a:rPr lang="en-US" smtClean="0"/>
              <a:pPr/>
              <a:t>‹#›</a:t>
            </a:fld>
            <a:endParaRPr lang="en-US"/>
          </a:p>
        </p:txBody>
      </p:sp>
    </p:spTree>
    <p:extLst>
      <p:ext uri="{BB962C8B-B14F-4D97-AF65-F5344CB8AC3E}">
        <p14:creationId xmlns:p14="http://schemas.microsoft.com/office/powerpoint/2010/main" val="1885026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56FE6CE-C2C4-47F9-8206-EA5612EE3DFD}" type="datetimeFigureOut">
              <a:rPr lang="en-US" smtClean="0"/>
              <a:pPr/>
              <a:t>7/1/16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0F8CF2-2E97-4311-8A4D-4B52AB2B3056}" type="slidenum">
              <a:rPr lang="en-US" smtClean="0"/>
              <a:pPr/>
              <a:t>‹#›</a:t>
            </a:fld>
            <a:endParaRPr lang="en-US"/>
          </a:p>
        </p:txBody>
      </p:sp>
    </p:spTree>
    <p:extLst>
      <p:ext uri="{BB962C8B-B14F-4D97-AF65-F5344CB8AC3E}">
        <p14:creationId xmlns:p14="http://schemas.microsoft.com/office/powerpoint/2010/main" val="1957255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56FE6CE-C2C4-47F9-8206-EA5612EE3DFD}" type="datetimeFigureOut">
              <a:rPr lang="en-US" smtClean="0"/>
              <a:pPr/>
              <a:t>7/1/16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0F8CF2-2E97-4311-8A4D-4B52AB2B3056}" type="slidenum">
              <a:rPr lang="en-US" smtClean="0"/>
              <a:pPr/>
              <a:t>‹#›</a:t>
            </a:fld>
            <a:endParaRPr lang="en-US"/>
          </a:p>
        </p:txBody>
      </p:sp>
    </p:spTree>
    <p:extLst>
      <p:ext uri="{BB962C8B-B14F-4D97-AF65-F5344CB8AC3E}">
        <p14:creationId xmlns:p14="http://schemas.microsoft.com/office/powerpoint/2010/main" val="432566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56FE6CE-C2C4-47F9-8206-EA5612EE3DFD}" type="datetimeFigureOut">
              <a:rPr lang="en-US" smtClean="0"/>
              <a:pPr/>
              <a:t>7/1/16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0F8CF2-2E97-4311-8A4D-4B52AB2B3056}" type="slidenum">
              <a:rPr lang="en-US" smtClean="0"/>
              <a:pPr/>
              <a:t>‹#›</a:t>
            </a:fld>
            <a:endParaRPr lang="en-US"/>
          </a:p>
        </p:txBody>
      </p:sp>
    </p:spTree>
    <p:extLst>
      <p:ext uri="{BB962C8B-B14F-4D97-AF65-F5344CB8AC3E}">
        <p14:creationId xmlns:p14="http://schemas.microsoft.com/office/powerpoint/2010/main" val="904717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FE6CE-C2C4-47F9-8206-EA5612EE3DFD}" type="datetimeFigureOut">
              <a:rPr lang="en-US" smtClean="0"/>
              <a:pPr/>
              <a:t>7/1/16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0F8CF2-2E97-4311-8A4D-4B52AB2B3056}" type="slidenum">
              <a:rPr lang="en-US" smtClean="0"/>
              <a:pPr/>
              <a:t>‹#›</a:t>
            </a:fld>
            <a:endParaRPr lang="en-US"/>
          </a:p>
        </p:txBody>
      </p:sp>
    </p:spTree>
    <p:extLst>
      <p:ext uri="{BB962C8B-B14F-4D97-AF65-F5344CB8AC3E}">
        <p14:creationId xmlns:p14="http://schemas.microsoft.com/office/powerpoint/2010/main" val="1406953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6FE6CE-C2C4-47F9-8206-EA5612EE3DFD}" type="datetimeFigureOut">
              <a:rPr lang="en-US" smtClean="0"/>
              <a:pPr/>
              <a:t>7/1/16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0F8CF2-2E97-4311-8A4D-4B52AB2B3056}" type="slidenum">
              <a:rPr lang="en-US" smtClean="0"/>
              <a:pPr/>
              <a:t>‹#›</a:t>
            </a:fld>
            <a:endParaRPr lang="en-US"/>
          </a:p>
        </p:txBody>
      </p:sp>
    </p:spTree>
    <p:extLst>
      <p:ext uri="{BB962C8B-B14F-4D97-AF65-F5344CB8AC3E}">
        <p14:creationId xmlns:p14="http://schemas.microsoft.com/office/powerpoint/2010/main" val="717793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6FE6CE-C2C4-47F9-8206-EA5612EE3DFD}" type="datetimeFigureOut">
              <a:rPr lang="en-US" smtClean="0"/>
              <a:pPr/>
              <a:t>7/1/16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0F8CF2-2E97-4311-8A4D-4B52AB2B3056}" type="slidenum">
              <a:rPr lang="en-US" smtClean="0"/>
              <a:pPr/>
              <a:t>‹#›</a:t>
            </a:fld>
            <a:endParaRPr lang="en-US"/>
          </a:p>
        </p:txBody>
      </p:sp>
    </p:spTree>
    <p:extLst>
      <p:ext uri="{BB962C8B-B14F-4D97-AF65-F5344CB8AC3E}">
        <p14:creationId xmlns:p14="http://schemas.microsoft.com/office/powerpoint/2010/main" val="154081856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56FE6CE-C2C4-47F9-8206-EA5612EE3DFD}" type="datetimeFigureOut">
              <a:rPr lang="en-US" smtClean="0"/>
              <a:pPr/>
              <a:t>7/1/16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00F8CF2-2E97-4311-8A4D-4B52AB2B3056}" type="slidenum">
              <a:rPr lang="en-US" smtClean="0"/>
              <a:pPr/>
              <a:t>‹#›</a:t>
            </a:fld>
            <a:endParaRPr lang="en-US"/>
          </a:p>
        </p:txBody>
      </p:sp>
    </p:spTree>
    <p:extLst>
      <p:ext uri="{BB962C8B-B14F-4D97-AF65-F5344CB8AC3E}">
        <p14:creationId xmlns:p14="http://schemas.microsoft.com/office/powerpoint/2010/main" val="40544094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1.xml"/><Relationship Id="rId5" Type="http://schemas.openxmlformats.org/officeDocument/2006/relationships/image" Target="../media/image1.png"/><Relationship Id="rId1" Type="http://schemas.openxmlformats.org/officeDocument/2006/relationships/tags" Target="../tags/tag1.xml"/><Relationship Id="rId2"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tags" Target="../tags/tag51.xml"/><Relationship Id="rId4" Type="http://schemas.openxmlformats.org/officeDocument/2006/relationships/tags" Target="../tags/tag52.xml"/><Relationship Id="rId5" Type="http://schemas.openxmlformats.org/officeDocument/2006/relationships/tags" Target="../tags/tag53.xml"/><Relationship Id="rId6" Type="http://schemas.openxmlformats.org/officeDocument/2006/relationships/tags" Target="../tags/tag54.xml"/><Relationship Id="rId7" Type="http://schemas.openxmlformats.org/officeDocument/2006/relationships/slideLayout" Target="../slideLayouts/slideLayout6.xml"/><Relationship Id="rId8" Type="http://schemas.openxmlformats.org/officeDocument/2006/relationships/hyperlink" Target="http://news.netcraft.com/archives/category/web-server-survey/" TargetMode="External"/><Relationship Id="rId9" Type="http://schemas.openxmlformats.org/officeDocument/2006/relationships/image" Target="../media/image6.png"/><Relationship Id="rId1" Type="http://schemas.openxmlformats.org/officeDocument/2006/relationships/tags" Target="../tags/tag49.xml"/><Relationship Id="rId2" Type="http://schemas.openxmlformats.org/officeDocument/2006/relationships/tags" Target="../tags/tag50.xml"/></Relationships>
</file>

<file path=ppt/slides/_rels/slide11.xml.rels><?xml version="1.0" encoding="UTF-8" standalone="yes"?>
<Relationships xmlns="http://schemas.openxmlformats.org/package/2006/relationships"><Relationship Id="rId3" Type="http://schemas.openxmlformats.org/officeDocument/2006/relationships/tags" Target="../tags/tag57.xml"/><Relationship Id="rId4" Type="http://schemas.openxmlformats.org/officeDocument/2006/relationships/tags" Target="../tags/tag58.xml"/><Relationship Id="rId5" Type="http://schemas.openxmlformats.org/officeDocument/2006/relationships/tags" Target="../tags/tag59.xml"/><Relationship Id="rId6" Type="http://schemas.openxmlformats.org/officeDocument/2006/relationships/slideLayout" Target="../slideLayouts/slideLayout6.xml"/><Relationship Id="rId7" Type="http://schemas.openxmlformats.org/officeDocument/2006/relationships/hyperlink" Target="http://www.harding.edu/comp" TargetMode="External"/><Relationship Id="rId1" Type="http://schemas.openxmlformats.org/officeDocument/2006/relationships/tags" Target="../tags/tag55.xml"/><Relationship Id="rId2" Type="http://schemas.openxmlformats.org/officeDocument/2006/relationships/tags" Target="../tags/tag56.xml"/></Relationships>
</file>

<file path=ppt/slides/_rels/slide12.xml.rels><?xml version="1.0" encoding="UTF-8" standalone="yes"?>
<Relationships xmlns="http://schemas.openxmlformats.org/package/2006/relationships"><Relationship Id="rId11" Type="http://schemas.openxmlformats.org/officeDocument/2006/relationships/tags" Target="../tags/tag70.xml"/><Relationship Id="rId12" Type="http://schemas.openxmlformats.org/officeDocument/2006/relationships/tags" Target="../tags/tag71.xml"/><Relationship Id="rId13" Type="http://schemas.openxmlformats.org/officeDocument/2006/relationships/tags" Target="../tags/tag72.xml"/><Relationship Id="rId14" Type="http://schemas.openxmlformats.org/officeDocument/2006/relationships/tags" Target="../tags/tag73.xml"/><Relationship Id="rId15" Type="http://schemas.openxmlformats.org/officeDocument/2006/relationships/tags" Target="../tags/tag74.xml"/><Relationship Id="rId16" Type="http://schemas.openxmlformats.org/officeDocument/2006/relationships/tags" Target="../tags/tag75.xml"/><Relationship Id="rId17" Type="http://schemas.openxmlformats.org/officeDocument/2006/relationships/tags" Target="../tags/tag76.xml"/><Relationship Id="rId18" Type="http://schemas.openxmlformats.org/officeDocument/2006/relationships/slideLayout" Target="../slideLayouts/slideLayout6.xml"/><Relationship Id="rId1" Type="http://schemas.openxmlformats.org/officeDocument/2006/relationships/tags" Target="../tags/tag60.xml"/><Relationship Id="rId2" Type="http://schemas.openxmlformats.org/officeDocument/2006/relationships/tags" Target="../tags/tag61.xml"/><Relationship Id="rId3" Type="http://schemas.openxmlformats.org/officeDocument/2006/relationships/tags" Target="../tags/tag62.xml"/><Relationship Id="rId4" Type="http://schemas.openxmlformats.org/officeDocument/2006/relationships/tags" Target="../tags/tag63.xml"/><Relationship Id="rId5" Type="http://schemas.openxmlformats.org/officeDocument/2006/relationships/tags" Target="../tags/tag64.xml"/><Relationship Id="rId6" Type="http://schemas.openxmlformats.org/officeDocument/2006/relationships/tags" Target="../tags/tag65.xml"/><Relationship Id="rId7" Type="http://schemas.openxmlformats.org/officeDocument/2006/relationships/tags" Target="../tags/tag66.xml"/><Relationship Id="rId8" Type="http://schemas.openxmlformats.org/officeDocument/2006/relationships/tags" Target="../tags/tag67.xml"/><Relationship Id="rId9" Type="http://schemas.openxmlformats.org/officeDocument/2006/relationships/tags" Target="../tags/tag68.xml"/><Relationship Id="rId10" Type="http://schemas.openxmlformats.org/officeDocument/2006/relationships/tags" Target="../tags/tag69.xml"/></Relationships>
</file>

<file path=ppt/slides/_rels/slide13.xml.rels><?xml version="1.0" encoding="UTF-8" standalone="yes"?>
<Relationships xmlns="http://schemas.openxmlformats.org/package/2006/relationships"><Relationship Id="rId11" Type="http://schemas.openxmlformats.org/officeDocument/2006/relationships/tags" Target="../tags/tag87.xml"/><Relationship Id="rId12" Type="http://schemas.openxmlformats.org/officeDocument/2006/relationships/slideLayout" Target="../slideLayouts/slideLayout6.xml"/><Relationship Id="rId13" Type="http://schemas.openxmlformats.org/officeDocument/2006/relationships/hyperlink" Target="http://en.wikipedia.org/wiki/Domain_Name_System" TargetMode="External"/><Relationship Id="rId14" Type="http://schemas.openxmlformats.org/officeDocument/2006/relationships/hyperlink" Target="http://www.google.com/" TargetMode="External"/><Relationship Id="rId15" Type="http://schemas.openxmlformats.org/officeDocument/2006/relationships/hyperlink" Target="http://www.cnn.com/" TargetMode="External"/><Relationship Id="rId16" Type="http://schemas.openxmlformats.org/officeDocument/2006/relationships/hyperlink" Target="http://www.hulu.com/" TargetMode="External"/><Relationship Id="rId17" Type="http://schemas.openxmlformats.org/officeDocument/2006/relationships/hyperlink" Target="http://en.wikipedia.org/wiki/DNS_cache_poisoning" TargetMode="External"/><Relationship Id="rId1" Type="http://schemas.openxmlformats.org/officeDocument/2006/relationships/tags" Target="../tags/tag77.xml"/><Relationship Id="rId2" Type="http://schemas.openxmlformats.org/officeDocument/2006/relationships/tags" Target="../tags/tag78.xml"/><Relationship Id="rId3" Type="http://schemas.openxmlformats.org/officeDocument/2006/relationships/tags" Target="../tags/tag79.xml"/><Relationship Id="rId4" Type="http://schemas.openxmlformats.org/officeDocument/2006/relationships/tags" Target="../tags/tag80.xml"/><Relationship Id="rId5" Type="http://schemas.openxmlformats.org/officeDocument/2006/relationships/tags" Target="../tags/tag81.xml"/><Relationship Id="rId6" Type="http://schemas.openxmlformats.org/officeDocument/2006/relationships/tags" Target="../tags/tag82.xml"/><Relationship Id="rId7" Type="http://schemas.openxmlformats.org/officeDocument/2006/relationships/tags" Target="../tags/tag83.xml"/><Relationship Id="rId8" Type="http://schemas.openxmlformats.org/officeDocument/2006/relationships/tags" Target="../tags/tag84.xml"/><Relationship Id="rId9" Type="http://schemas.openxmlformats.org/officeDocument/2006/relationships/tags" Target="../tags/tag85.xml"/><Relationship Id="rId10" Type="http://schemas.openxmlformats.org/officeDocument/2006/relationships/tags" Target="../tags/tag86.xml"/></Relationships>
</file>

<file path=ppt/slides/_rels/slide14.xml.rels><?xml version="1.0" encoding="UTF-8" standalone="yes"?>
<Relationships xmlns="http://schemas.openxmlformats.org/package/2006/relationships"><Relationship Id="rId11" Type="http://schemas.openxmlformats.org/officeDocument/2006/relationships/tags" Target="../tags/tag98.xml"/><Relationship Id="rId12" Type="http://schemas.openxmlformats.org/officeDocument/2006/relationships/tags" Target="../tags/tag99.xml"/><Relationship Id="rId13" Type="http://schemas.openxmlformats.org/officeDocument/2006/relationships/tags" Target="../tags/tag100.xml"/><Relationship Id="rId14" Type="http://schemas.openxmlformats.org/officeDocument/2006/relationships/tags" Target="../tags/tag101.xml"/><Relationship Id="rId15" Type="http://schemas.openxmlformats.org/officeDocument/2006/relationships/tags" Target="../tags/tag102.xml"/><Relationship Id="rId16" Type="http://schemas.openxmlformats.org/officeDocument/2006/relationships/tags" Target="../tags/tag103.xml"/><Relationship Id="rId17" Type="http://schemas.openxmlformats.org/officeDocument/2006/relationships/tags" Target="../tags/tag104.xml"/><Relationship Id="rId18" Type="http://schemas.openxmlformats.org/officeDocument/2006/relationships/tags" Target="../tags/tag105.xml"/><Relationship Id="rId19" Type="http://schemas.openxmlformats.org/officeDocument/2006/relationships/slideLayout" Target="../slideLayouts/slideLayout6.xml"/><Relationship Id="rId1" Type="http://schemas.openxmlformats.org/officeDocument/2006/relationships/tags" Target="../tags/tag88.xml"/><Relationship Id="rId2" Type="http://schemas.openxmlformats.org/officeDocument/2006/relationships/tags" Target="../tags/tag89.xml"/><Relationship Id="rId3" Type="http://schemas.openxmlformats.org/officeDocument/2006/relationships/tags" Target="../tags/tag90.xml"/><Relationship Id="rId4" Type="http://schemas.openxmlformats.org/officeDocument/2006/relationships/tags" Target="../tags/tag91.xml"/><Relationship Id="rId5" Type="http://schemas.openxmlformats.org/officeDocument/2006/relationships/tags" Target="../tags/tag92.xml"/><Relationship Id="rId6" Type="http://schemas.openxmlformats.org/officeDocument/2006/relationships/tags" Target="../tags/tag93.xml"/><Relationship Id="rId7" Type="http://schemas.openxmlformats.org/officeDocument/2006/relationships/tags" Target="../tags/tag94.xml"/><Relationship Id="rId8" Type="http://schemas.openxmlformats.org/officeDocument/2006/relationships/tags" Target="../tags/tag95.xml"/><Relationship Id="rId9" Type="http://schemas.openxmlformats.org/officeDocument/2006/relationships/tags" Target="../tags/tag96.xml"/><Relationship Id="rId10" Type="http://schemas.openxmlformats.org/officeDocument/2006/relationships/tags" Target="../tags/tag97.xml"/></Relationships>
</file>

<file path=ppt/slides/_rels/slide15.xml.rels><?xml version="1.0" encoding="UTF-8" standalone="yes"?>
<Relationships xmlns="http://schemas.openxmlformats.org/package/2006/relationships"><Relationship Id="rId3" Type="http://schemas.openxmlformats.org/officeDocument/2006/relationships/tags" Target="../tags/tag108.xml"/><Relationship Id="rId4" Type="http://schemas.openxmlformats.org/officeDocument/2006/relationships/tags" Target="../tags/tag109.xml"/><Relationship Id="rId5" Type="http://schemas.openxmlformats.org/officeDocument/2006/relationships/tags" Target="../tags/tag110.xml"/><Relationship Id="rId6" Type="http://schemas.openxmlformats.org/officeDocument/2006/relationships/tags" Target="../tags/tag111.xml"/><Relationship Id="rId7" Type="http://schemas.openxmlformats.org/officeDocument/2006/relationships/slideLayout" Target="../slideLayouts/slideLayout6.xml"/><Relationship Id="rId1" Type="http://schemas.openxmlformats.org/officeDocument/2006/relationships/tags" Target="../tags/tag106.xml"/><Relationship Id="rId2" Type="http://schemas.openxmlformats.org/officeDocument/2006/relationships/tags" Target="../tags/tag107.xml"/></Relationships>
</file>

<file path=ppt/slides/_rels/slide16.xml.rels><?xml version="1.0" encoding="UTF-8" standalone="yes"?>
<Relationships xmlns="http://schemas.openxmlformats.org/package/2006/relationships"><Relationship Id="rId3" Type="http://schemas.openxmlformats.org/officeDocument/2006/relationships/tags" Target="../tags/tag114.xml"/><Relationship Id="rId4" Type="http://schemas.openxmlformats.org/officeDocument/2006/relationships/tags" Target="../tags/tag115.xml"/><Relationship Id="rId5" Type="http://schemas.openxmlformats.org/officeDocument/2006/relationships/tags" Target="../tags/tag116.xml"/><Relationship Id="rId6" Type="http://schemas.openxmlformats.org/officeDocument/2006/relationships/tags" Target="../tags/tag117.xml"/><Relationship Id="rId7" Type="http://schemas.openxmlformats.org/officeDocument/2006/relationships/slideLayout" Target="../slideLayouts/slideLayout6.xml"/><Relationship Id="rId1" Type="http://schemas.openxmlformats.org/officeDocument/2006/relationships/tags" Target="../tags/tag112.xml"/><Relationship Id="rId2" Type="http://schemas.openxmlformats.org/officeDocument/2006/relationships/tags" Target="../tags/tag113.xml"/></Relationships>
</file>

<file path=ppt/slides/_rels/slide17.xml.rels><?xml version="1.0" encoding="UTF-8" standalone="yes"?>
<Relationships xmlns="http://schemas.openxmlformats.org/package/2006/relationships"><Relationship Id="rId3" Type="http://schemas.openxmlformats.org/officeDocument/2006/relationships/tags" Target="../tags/tag120.xml"/><Relationship Id="rId4" Type="http://schemas.openxmlformats.org/officeDocument/2006/relationships/tags" Target="../tags/tag121.xml"/><Relationship Id="rId5" Type="http://schemas.openxmlformats.org/officeDocument/2006/relationships/tags" Target="../tags/tag122.xml"/><Relationship Id="rId6" Type="http://schemas.openxmlformats.org/officeDocument/2006/relationships/tags" Target="../tags/tag123.xml"/><Relationship Id="rId7" Type="http://schemas.openxmlformats.org/officeDocument/2006/relationships/slideLayout" Target="../slideLayouts/slideLayout6.xml"/><Relationship Id="rId1" Type="http://schemas.openxmlformats.org/officeDocument/2006/relationships/tags" Target="../tags/tag118.xml"/><Relationship Id="rId2" Type="http://schemas.openxmlformats.org/officeDocument/2006/relationships/tags" Target="../tags/tag119.xml"/></Relationships>
</file>

<file path=ppt/slides/_rels/slide18.xml.rels><?xml version="1.0" encoding="UTF-8" standalone="yes"?>
<Relationships xmlns="http://schemas.openxmlformats.org/package/2006/relationships"><Relationship Id="rId3" Type="http://schemas.openxmlformats.org/officeDocument/2006/relationships/tags" Target="../tags/tag126.xml"/><Relationship Id="rId4" Type="http://schemas.openxmlformats.org/officeDocument/2006/relationships/tags" Target="../tags/tag127.xml"/><Relationship Id="rId5" Type="http://schemas.openxmlformats.org/officeDocument/2006/relationships/tags" Target="../tags/tag128.xml"/><Relationship Id="rId6" Type="http://schemas.openxmlformats.org/officeDocument/2006/relationships/tags" Target="../tags/tag129.xml"/><Relationship Id="rId7" Type="http://schemas.openxmlformats.org/officeDocument/2006/relationships/slideLayout" Target="../slideLayouts/slideLayout6.xml"/><Relationship Id="rId1" Type="http://schemas.openxmlformats.org/officeDocument/2006/relationships/tags" Target="../tags/tag124.xml"/><Relationship Id="rId2" Type="http://schemas.openxmlformats.org/officeDocument/2006/relationships/tags" Target="../tags/tag125.xml"/></Relationships>
</file>

<file path=ppt/slides/_rels/slide19.xml.rels><?xml version="1.0" encoding="UTF-8" standalone="yes"?>
<Relationships xmlns="http://schemas.openxmlformats.org/package/2006/relationships"><Relationship Id="rId3" Type="http://schemas.openxmlformats.org/officeDocument/2006/relationships/tags" Target="../tags/tag132.xml"/><Relationship Id="rId4" Type="http://schemas.openxmlformats.org/officeDocument/2006/relationships/tags" Target="../tags/tag133.xml"/><Relationship Id="rId5" Type="http://schemas.openxmlformats.org/officeDocument/2006/relationships/tags" Target="../tags/tag134.xml"/><Relationship Id="rId6" Type="http://schemas.openxmlformats.org/officeDocument/2006/relationships/tags" Target="../tags/tag135.xml"/><Relationship Id="rId7" Type="http://schemas.openxmlformats.org/officeDocument/2006/relationships/slideLayout" Target="../slideLayouts/slideLayout6.xml"/><Relationship Id="rId1" Type="http://schemas.openxmlformats.org/officeDocument/2006/relationships/tags" Target="../tags/tag130.xml"/><Relationship Id="rId2" Type="http://schemas.openxmlformats.org/officeDocument/2006/relationships/tags" Target="../tags/tag13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xml"/><Relationship Id="rId5" Type="http://schemas.openxmlformats.org/officeDocument/2006/relationships/hyperlink" Target="http://internet-map.net/" TargetMode="External"/><Relationship Id="rId6" Type="http://schemas.openxmlformats.org/officeDocument/2006/relationships/image" Target="../media/image2.png"/><Relationship Id="rId1" Type="http://schemas.openxmlformats.org/officeDocument/2006/relationships/tags" Target="../tags/tag4.xml"/><Relationship Id="rId2"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tags" Target="../tags/tag138.xml"/><Relationship Id="rId4" Type="http://schemas.openxmlformats.org/officeDocument/2006/relationships/tags" Target="../tags/tag139.xml"/><Relationship Id="rId5" Type="http://schemas.openxmlformats.org/officeDocument/2006/relationships/tags" Target="../tags/tag140.xml"/><Relationship Id="rId6" Type="http://schemas.openxmlformats.org/officeDocument/2006/relationships/tags" Target="../tags/tag141.xml"/><Relationship Id="rId7" Type="http://schemas.openxmlformats.org/officeDocument/2006/relationships/tags" Target="../tags/tag142.xml"/><Relationship Id="rId8" Type="http://schemas.openxmlformats.org/officeDocument/2006/relationships/tags" Target="../tags/tag143.xml"/><Relationship Id="rId9" Type="http://schemas.openxmlformats.org/officeDocument/2006/relationships/tags" Target="../tags/tag144.xml"/><Relationship Id="rId10" Type="http://schemas.openxmlformats.org/officeDocument/2006/relationships/slideLayout" Target="../slideLayouts/slideLayout6.xml"/><Relationship Id="rId1" Type="http://schemas.openxmlformats.org/officeDocument/2006/relationships/tags" Target="../tags/tag136.xml"/><Relationship Id="rId2" Type="http://schemas.openxmlformats.org/officeDocument/2006/relationships/tags" Target="../tags/tag137.xml"/></Relationships>
</file>

<file path=ppt/slides/_rels/slide21.xml.rels><?xml version="1.0" encoding="UTF-8" standalone="yes"?>
<Relationships xmlns="http://schemas.openxmlformats.org/package/2006/relationships"><Relationship Id="rId3" Type="http://schemas.openxmlformats.org/officeDocument/2006/relationships/tags" Target="../tags/tag147.xml"/><Relationship Id="rId4" Type="http://schemas.openxmlformats.org/officeDocument/2006/relationships/tags" Target="../tags/tag148.xml"/><Relationship Id="rId5" Type="http://schemas.openxmlformats.org/officeDocument/2006/relationships/tags" Target="../tags/tag149.xml"/><Relationship Id="rId6" Type="http://schemas.openxmlformats.org/officeDocument/2006/relationships/tags" Target="../tags/tag150.xml"/><Relationship Id="rId7" Type="http://schemas.openxmlformats.org/officeDocument/2006/relationships/tags" Target="../tags/tag151.xml"/><Relationship Id="rId8" Type="http://schemas.openxmlformats.org/officeDocument/2006/relationships/tags" Target="../tags/tag152.xml"/><Relationship Id="rId9" Type="http://schemas.openxmlformats.org/officeDocument/2006/relationships/slideLayout" Target="../slideLayouts/slideLayout6.xml"/><Relationship Id="rId10" Type="http://schemas.openxmlformats.org/officeDocument/2006/relationships/hyperlink" Target="http://en.wikipedia.org/wiki/Http_error_codes" TargetMode="External"/><Relationship Id="rId1" Type="http://schemas.openxmlformats.org/officeDocument/2006/relationships/tags" Target="../tags/tag145.xml"/><Relationship Id="rId2" Type="http://schemas.openxmlformats.org/officeDocument/2006/relationships/tags" Target="../tags/tag146.xml"/></Relationships>
</file>

<file path=ppt/slides/_rels/slide22.xml.rels><?xml version="1.0" encoding="UTF-8" standalone="yes"?>
<Relationships xmlns="http://schemas.openxmlformats.org/package/2006/relationships"><Relationship Id="rId3" Type="http://schemas.openxmlformats.org/officeDocument/2006/relationships/tags" Target="../tags/tag155.xml"/><Relationship Id="rId4" Type="http://schemas.openxmlformats.org/officeDocument/2006/relationships/tags" Target="../tags/tag156.xml"/><Relationship Id="rId5" Type="http://schemas.openxmlformats.org/officeDocument/2006/relationships/tags" Target="../tags/tag157.xml"/><Relationship Id="rId6" Type="http://schemas.openxmlformats.org/officeDocument/2006/relationships/tags" Target="../tags/tag158.xml"/><Relationship Id="rId7" Type="http://schemas.openxmlformats.org/officeDocument/2006/relationships/tags" Target="../tags/tag159.xml"/><Relationship Id="rId8" Type="http://schemas.openxmlformats.org/officeDocument/2006/relationships/tags" Target="../tags/tag160.xml"/><Relationship Id="rId9" Type="http://schemas.openxmlformats.org/officeDocument/2006/relationships/tags" Target="../tags/tag161.xml"/><Relationship Id="rId10" Type="http://schemas.openxmlformats.org/officeDocument/2006/relationships/tags" Target="../tags/tag162.xml"/><Relationship Id="rId11" Type="http://schemas.openxmlformats.org/officeDocument/2006/relationships/slideLayout" Target="../slideLayouts/slideLayout6.xml"/><Relationship Id="rId1" Type="http://schemas.openxmlformats.org/officeDocument/2006/relationships/tags" Target="../tags/tag153.xml"/><Relationship Id="rId2" Type="http://schemas.openxmlformats.org/officeDocument/2006/relationships/tags" Target="../tags/tag154.xml"/></Relationships>
</file>

<file path=ppt/slides/_rels/slide23.xml.rels><?xml version="1.0" encoding="UTF-8" standalone="yes"?>
<Relationships xmlns="http://schemas.openxmlformats.org/package/2006/relationships"><Relationship Id="rId3" Type="http://schemas.openxmlformats.org/officeDocument/2006/relationships/tags" Target="../tags/tag165.xml"/><Relationship Id="rId4" Type="http://schemas.openxmlformats.org/officeDocument/2006/relationships/tags" Target="../tags/tag166.xml"/><Relationship Id="rId5" Type="http://schemas.openxmlformats.org/officeDocument/2006/relationships/tags" Target="../tags/tag167.xml"/><Relationship Id="rId6" Type="http://schemas.openxmlformats.org/officeDocument/2006/relationships/tags" Target="../tags/tag168.xml"/><Relationship Id="rId7" Type="http://schemas.openxmlformats.org/officeDocument/2006/relationships/tags" Target="../tags/tag169.xml"/><Relationship Id="rId8" Type="http://schemas.openxmlformats.org/officeDocument/2006/relationships/tags" Target="../tags/tag170.xml"/><Relationship Id="rId9" Type="http://schemas.openxmlformats.org/officeDocument/2006/relationships/tags" Target="../tags/tag171.xml"/><Relationship Id="rId10" Type="http://schemas.openxmlformats.org/officeDocument/2006/relationships/tags" Target="../tags/tag172.xml"/><Relationship Id="rId11" Type="http://schemas.openxmlformats.org/officeDocument/2006/relationships/slideLayout" Target="../slideLayouts/slideLayout6.xml"/><Relationship Id="rId1" Type="http://schemas.openxmlformats.org/officeDocument/2006/relationships/tags" Target="../tags/tag163.xml"/><Relationship Id="rId2" Type="http://schemas.openxmlformats.org/officeDocument/2006/relationships/tags" Target="../tags/tag164.xml"/></Relationships>
</file>

<file path=ppt/slides/_rels/slide24.xml.rels><?xml version="1.0" encoding="UTF-8" standalone="yes"?>
<Relationships xmlns="http://schemas.openxmlformats.org/package/2006/relationships"><Relationship Id="rId3" Type="http://schemas.openxmlformats.org/officeDocument/2006/relationships/tags" Target="../tags/tag175.xml"/><Relationship Id="rId4" Type="http://schemas.openxmlformats.org/officeDocument/2006/relationships/tags" Target="../tags/tag176.xml"/><Relationship Id="rId5" Type="http://schemas.openxmlformats.org/officeDocument/2006/relationships/tags" Target="../tags/tag177.xml"/><Relationship Id="rId6" Type="http://schemas.openxmlformats.org/officeDocument/2006/relationships/slideLayout" Target="../slideLayouts/slideLayout4.xml"/><Relationship Id="rId7" Type="http://schemas.openxmlformats.org/officeDocument/2006/relationships/hyperlink" Target="http://www.iana.org/assignments/media-types/" TargetMode="External"/><Relationship Id="rId1" Type="http://schemas.openxmlformats.org/officeDocument/2006/relationships/tags" Target="../tags/tag173.xml"/><Relationship Id="rId2" Type="http://schemas.openxmlformats.org/officeDocument/2006/relationships/tags" Target="../tags/tag174.xml"/></Relationships>
</file>

<file path=ppt/slides/_rels/slide25.xml.rels><?xml version="1.0" encoding="UTF-8" standalone="yes"?>
<Relationships xmlns="http://schemas.openxmlformats.org/package/2006/relationships"><Relationship Id="rId3" Type="http://schemas.openxmlformats.org/officeDocument/2006/relationships/tags" Target="../tags/tag180.xml"/><Relationship Id="rId4" Type="http://schemas.openxmlformats.org/officeDocument/2006/relationships/tags" Target="../tags/tag181.xml"/><Relationship Id="rId5" Type="http://schemas.openxmlformats.org/officeDocument/2006/relationships/tags" Target="../tags/tag182.xml"/><Relationship Id="rId6" Type="http://schemas.openxmlformats.org/officeDocument/2006/relationships/tags" Target="../tags/tag183.xml"/><Relationship Id="rId7" Type="http://schemas.openxmlformats.org/officeDocument/2006/relationships/tags" Target="../tags/tag184.xml"/><Relationship Id="rId8" Type="http://schemas.openxmlformats.org/officeDocument/2006/relationships/tags" Target="../tags/tag185.xml"/><Relationship Id="rId9" Type="http://schemas.openxmlformats.org/officeDocument/2006/relationships/tags" Target="../tags/tag186.xml"/><Relationship Id="rId10" Type="http://schemas.openxmlformats.org/officeDocument/2006/relationships/tags" Target="../tags/tag187.xml"/><Relationship Id="rId11" Type="http://schemas.openxmlformats.org/officeDocument/2006/relationships/slideLayout" Target="../slideLayouts/slideLayout6.xml"/><Relationship Id="rId1" Type="http://schemas.openxmlformats.org/officeDocument/2006/relationships/tags" Target="../tags/tag178.xml"/><Relationship Id="rId2" Type="http://schemas.openxmlformats.org/officeDocument/2006/relationships/tags" Target="../tags/tag179.xml"/></Relationships>
</file>

<file path=ppt/slides/_rels/slide26.xml.rels><?xml version="1.0" encoding="UTF-8" standalone="yes"?>
<Relationships xmlns="http://schemas.openxmlformats.org/package/2006/relationships"><Relationship Id="rId3" Type="http://schemas.openxmlformats.org/officeDocument/2006/relationships/tags" Target="../tags/tag190.xml"/><Relationship Id="rId4" Type="http://schemas.openxmlformats.org/officeDocument/2006/relationships/tags" Target="../tags/tag191.xml"/><Relationship Id="rId5" Type="http://schemas.openxmlformats.org/officeDocument/2006/relationships/tags" Target="../tags/tag192.xml"/><Relationship Id="rId6" Type="http://schemas.openxmlformats.org/officeDocument/2006/relationships/tags" Target="../tags/tag193.xml"/><Relationship Id="rId7" Type="http://schemas.openxmlformats.org/officeDocument/2006/relationships/tags" Target="../tags/tag194.xml"/><Relationship Id="rId8" Type="http://schemas.openxmlformats.org/officeDocument/2006/relationships/tags" Target="../tags/tag195.xml"/><Relationship Id="rId9" Type="http://schemas.openxmlformats.org/officeDocument/2006/relationships/tags" Target="../tags/tag196.xml"/><Relationship Id="rId10" Type="http://schemas.openxmlformats.org/officeDocument/2006/relationships/tags" Target="../tags/tag197.xml"/><Relationship Id="rId11" Type="http://schemas.openxmlformats.org/officeDocument/2006/relationships/slideLayout" Target="../slideLayouts/slideLayout6.xml"/><Relationship Id="rId1" Type="http://schemas.openxmlformats.org/officeDocument/2006/relationships/tags" Target="../tags/tag188.xml"/><Relationship Id="rId2" Type="http://schemas.openxmlformats.org/officeDocument/2006/relationships/tags" Target="../tags/tag189.xml"/></Relationships>
</file>

<file path=ppt/slides/_rels/slide27.xml.rels><?xml version="1.0" encoding="UTF-8" standalone="yes"?>
<Relationships xmlns="http://schemas.openxmlformats.org/package/2006/relationships"><Relationship Id="rId3" Type="http://schemas.openxmlformats.org/officeDocument/2006/relationships/tags" Target="../tags/tag200.xml"/><Relationship Id="rId4" Type="http://schemas.openxmlformats.org/officeDocument/2006/relationships/tags" Target="../tags/tag201.xml"/><Relationship Id="rId5" Type="http://schemas.openxmlformats.org/officeDocument/2006/relationships/tags" Target="../tags/tag202.xml"/><Relationship Id="rId6" Type="http://schemas.openxmlformats.org/officeDocument/2006/relationships/tags" Target="../tags/tag203.xml"/><Relationship Id="rId7" Type="http://schemas.openxmlformats.org/officeDocument/2006/relationships/tags" Target="../tags/tag204.xml"/><Relationship Id="rId8" Type="http://schemas.openxmlformats.org/officeDocument/2006/relationships/tags" Target="../tags/tag205.xml"/><Relationship Id="rId9" Type="http://schemas.openxmlformats.org/officeDocument/2006/relationships/tags" Target="../tags/tag206.xml"/><Relationship Id="rId10" Type="http://schemas.openxmlformats.org/officeDocument/2006/relationships/tags" Target="../tags/tag207.xml"/><Relationship Id="rId11" Type="http://schemas.openxmlformats.org/officeDocument/2006/relationships/slideLayout" Target="../slideLayouts/slideLayout6.xml"/><Relationship Id="rId1" Type="http://schemas.openxmlformats.org/officeDocument/2006/relationships/tags" Target="../tags/tag198.xml"/><Relationship Id="rId2" Type="http://schemas.openxmlformats.org/officeDocument/2006/relationships/tags" Target="../tags/tag199.xml"/></Relationships>
</file>

<file path=ppt/slides/_rels/slide28.xml.rels><?xml version="1.0" encoding="UTF-8" standalone="yes"?>
<Relationships xmlns="http://schemas.openxmlformats.org/package/2006/relationships"><Relationship Id="rId3" Type="http://schemas.openxmlformats.org/officeDocument/2006/relationships/tags" Target="../tags/tag210.xml"/><Relationship Id="rId4" Type="http://schemas.openxmlformats.org/officeDocument/2006/relationships/tags" Target="../tags/tag211.xml"/><Relationship Id="rId5" Type="http://schemas.openxmlformats.org/officeDocument/2006/relationships/tags" Target="../tags/tag212.xml"/><Relationship Id="rId6" Type="http://schemas.openxmlformats.org/officeDocument/2006/relationships/tags" Target="../tags/tag213.xml"/><Relationship Id="rId7" Type="http://schemas.openxmlformats.org/officeDocument/2006/relationships/tags" Target="../tags/tag214.xml"/><Relationship Id="rId8" Type="http://schemas.openxmlformats.org/officeDocument/2006/relationships/tags" Target="../tags/tag215.xml"/><Relationship Id="rId9" Type="http://schemas.openxmlformats.org/officeDocument/2006/relationships/tags" Target="../tags/tag216.xml"/><Relationship Id="rId10" Type="http://schemas.openxmlformats.org/officeDocument/2006/relationships/slideLayout" Target="../slideLayouts/slideLayout6.xml"/><Relationship Id="rId1" Type="http://schemas.openxmlformats.org/officeDocument/2006/relationships/tags" Target="../tags/tag208.xml"/><Relationship Id="rId2" Type="http://schemas.openxmlformats.org/officeDocument/2006/relationships/tags" Target="../tags/tag20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1" Type="http://schemas.openxmlformats.org/officeDocument/2006/relationships/tags" Target="../tags/tag16.xml"/><Relationship Id="rId12" Type="http://schemas.openxmlformats.org/officeDocument/2006/relationships/slideLayout" Target="../slideLayouts/slideLayout2.xml"/><Relationship Id="rId13" Type="http://schemas.openxmlformats.org/officeDocument/2006/relationships/hyperlink" Target="http://en.wikipedia.org/wiki/Computer_network" TargetMode="External"/><Relationship Id="rId14" Type="http://schemas.openxmlformats.org/officeDocument/2006/relationships/hyperlink" Target="http://en.wikipedia.org/wiki/Internet_Protocol_Suite" TargetMode="External"/><Relationship Id="rId15" Type="http://schemas.openxmlformats.org/officeDocument/2006/relationships/hyperlink" Target="http://en.wikipedia.org/wiki/Internet" TargetMode="External"/><Relationship Id="rId1" Type="http://schemas.openxmlformats.org/officeDocument/2006/relationships/tags" Target="../tags/tag6.xml"/><Relationship Id="rId2" Type="http://schemas.openxmlformats.org/officeDocument/2006/relationships/tags" Target="../tags/tag7.xml"/><Relationship Id="rId3" Type="http://schemas.openxmlformats.org/officeDocument/2006/relationships/tags" Target="../tags/tag8.xml"/><Relationship Id="rId4" Type="http://schemas.openxmlformats.org/officeDocument/2006/relationships/tags" Target="../tags/tag9.xml"/><Relationship Id="rId5" Type="http://schemas.openxmlformats.org/officeDocument/2006/relationships/tags" Target="../tags/tag10.xml"/><Relationship Id="rId6" Type="http://schemas.openxmlformats.org/officeDocument/2006/relationships/tags" Target="../tags/tag11.xml"/><Relationship Id="rId7" Type="http://schemas.openxmlformats.org/officeDocument/2006/relationships/tags" Target="../tags/tag12.xml"/><Relationship Id="rId8" Type="http://schemas.openxmlformats.org/officeDocument/2006/relationships/tags" Target="../tags/tag13.xml"/><Relationship Id="rId9" Type="http://schemas.openxmlformats.org/officeDocument/2006/relationships/tags" Target="../tags/tag14.xml"/><Relationship Id="rId10" Type="http://schemas.openxmlformats.org/officeDocument/2006/relationships/tags" Target="../tags/tag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tags" Target="../tags/tag19.xml"/><Relationship Id="rId4" Type="http://schemas.openxmlformats.org/officeDocument/2006/relationships/slideLayout" Target="../slideLayouts/slideLayout2.xml"/><Relationship Id="rId5" Type="http://schemas.openxmlformats.org/officeDocument/2006/relationships/hyperlink" Target="http://en.wikipedia.org/wiki/List_of_TCP_and_UDP_port_numbers" TargetMode="External"/><Relationship Id="rId1" Type="http://schemas.openxmlformats.org/officeDocument/2006/relationships/tags" Target="../tags/tag17.xml"/><Relationship Id="rId2" Type="http://schemas.openxmlformats.org/officeDocument/2006/relationships/tags" Target="../tags/tag1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3.png"/><Relationship Id="rId1" Type="http://schemas.openxmlformats.org/officeDocument/2006/relationships/tags" Target="../tags/tag20.xml"/><Relationship Id="rId2" Type="http://schemas.openxmlformats.org/officeDocument/2006/relationships/tags" Target="../tags/tag21.xml"/></Relationships>
</file>

<file path=ppt/slides/_rels/slide6.xml.rels><?xml version="1.0" encoding="UTF-8" standalone="yes"?>
<Relationships xmlns="http://schemas.openxmlformats.org/package/2006/relationships"><Relationship Id="rId11" Type="http://schemas.openxmlformats.org/officeDocument/2006/relationships/slideLayout" Target="../slideLayouts/slideLayout6.xml"/><Relationship Id="rId12" Type="http://schemas.openxmlformats.org/officeDocument/2006/relationships/notesSlide" Target="../notesSlides/notesSlide2.xml"/><Relationship Id="rId1" Type="http://schemas.openxmlformats.org/officeDocument/2006/relationships/tags" Target="../tags/tag22.xml"/><Relationship Id="rId2" Type="http://schemas.openxmlformats.org/officeDocument/2006/relationships/tags" Target="../tags/tag23.xml"/><Relationship Id="rId3" Type="http://schemas.openxmlformats.org/officeDocument/2006/relationships/tags" Target="../tags/tag24.xml"/><Relationship Id="rId4" Type="http://schemas.openxmlformats.org/officeDocument/2006/relationships/tags" Target="../tags/tag25.xml"/><Relationship Id="rId5" Type="http://schemas.openxmlformats.org/officeDocument/2006/relationships/tags" Target="../tags/tag26.xml"/><Relationship Id="rId6" Type="http://schemas.openxmlformats.org/officeDocument/2006/relationships/tags" Target="../tags/tag27.xml"/><Relationship Id="rId7" Type="http://schemas.openxmlformats.org/officeDocument/2006/relationships/tags" Target="../tags/tag28.xml"/><Relationship Id="rId8" Type="http://schemas.openxmlformats.org/officeDocument/2006/relationships/tags" Target="../tags/tag29.xml"/><Relationship Id="rId9" Type="http://schemas.openxmlformats.org/officeDocument/2006/relationships/tags" Target="../tags/tag30.xml"/><Relationship Id="rId10" Type="http://schemas.openxmlformats.org/officeDocument/2006/relationships/tags" Target="../tags/tag31.xml"/></Relationships>
</file>

<file path=ppt/slides/_rels/slide7.xml.rels><?xml version="1.0" encoding="UTF-8" standalone="yes"?>
<Relationships xmlns="http://schemas.openxmlformats.org/package/2006/relationships"><Relationship Id="rId11" Type="http://schemas.openxmlformats.org/officeDocument/2006/relationships/tags" Target="../tags/tag42.xml"/><Relationship Id="rId12" Type="http://schemas.openxmlformats.org/officeDocument/2006/relationships/tags" Target="../tags/tag43.xml"/><Relationship Id="rId13" Type="http://schemas.openxmlformats.org/officeDocument/2006/relationships/slideLayout" Target="../slideLayouts/slideLayout6.xml"/><Relationship Id="rId1" Type="http://schemas.openxmlformats.org/officeDocument/2006/relationships/tags" Target="../tags/tag32.xml"/><Relationship Id="rId2" Type="http://schemas.openxmlformats.org/officeDocument/2006/relationships/tags" Target="../tags/tag33.xml"/><Relationship Id="rId3" Type="http://schemas.openxmlformats.org/officeDocument/2006/relationships/tags" Target="../tags/tag34.xml"/><Relationship Id="rId4" Type="http://schemas.openxmlformats.org/officeDocument/2006/relationships/tags" Target="../tags/tag35.xml"/><Relationship Id="rId5" Type="http://schemas.openxmlformats.org/officeDocument/2006/relationships/tags" Target="../tags/tag36.xml"/><Relationship Id="rId6" Type="http://schemas.openxmlformats.org/officeDocument/2006/relationships/tags" Target="../tags/tag37.xml"/><Relationship Id="rId7" Type="http://schemas.openxmlformats.org/officeDocument/2006/relationships/tags" Target="../tags/tag38.xml"/><Relationship Id="rId8" Type="http://schemas.openxmlformats.org/officeDocument/2006/relationships/tags" Target="../tags/tag39.xml"/><Relationship Id="rId9" Type="http://schemas.openxmlformats.org/officeDocument/2006/relationships/tags" Target="../tags/tag40.xml"/><Relationship Id="rId10" Type="http://schemas.openxmlformats.org/officeDocument/2006/relationships/tags" Target="../tags/tag41.xml"/></Relationships>
</file>

<file path=ppt/slides/_rels/slide8.xml.rels><?xml version="1.0" encoding="UTF-8" standalone="yes"?>
<Relationships xmlns="http://schemas.openxmlformats.org/package/2006/relationships"><Relationship Id="rId3" Type="http://schemas.openxmlformats.org/officeDocument/2006/relationships/tags" Target="../tags/tag46.xml"/><Relationship Id="rId4" Type="http://schemas.openxmlformats.org/officeDocument/2006/relationships/slideLayout" Target="../slideLayouts/slideLayout6.xml"/><Relationship Id="rId5" Type="http://schemas.openxmlformats.org/officeDocument/2006/relationships/image" Target="../media/image4.tiff"/><Relationship Id="rId6" Type="http://schemas.openxmlformats.org/officeDocument/2006/relationships/hyperlink" Target="http://gs.statcounter.com/" TargetMode="External"/><Relationship Id="rId1" Type="http://schemas.openxmlformats.org/officeDocument/2006/relationships/tags" Target="../tags/tag44.xml"/><Relationship Id="rId2" Type="http://schemas.openxmlformats.org/officeDocument/2006/relationships/tags" Target="../tags/tag4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hyperlink" Target="http://gs.statcounter.com/#mobile+tablet-browser-ww-monthly-201505-201605" TargetMode="External"/><Relationship Id="rId5" Type="http://schemas.openxmlformats.org/officeDocument/2006/relationships/image" Target="../media/image5.tiff"/><Relationship Id="rId1" Type="http://schemas.openxmlformats.org/officeDocument/2006/relationships/tags" Target="../tags/tag47.xml"/><Relationship Id="rId2" Type="http://schemas.openxmlformats.org/officeDocument/2006/relationships/tags" Target="../tags/tag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a:xfrm>
            <a:off x="685800" y="1676400"/>
            <a:ext cx="7772400" cy="1470025"/>
          </a:xfrm>
        </p:spPr>
        <p:txBody>
          <a:bodyPr/>
          <a:lstStyle/>
          <a:p>
            <a:r>
              <a:rPr lang="en-US" dirty="0" smtClean="0"/>
              <a:t>An Introduction to the Internet and the Web</a:t>
            </a:r>
            <a:endParaRPr lang="en-US" dirty="0"/>
          </a:p>
        </p:txBody>
      </p:sp>
      <p:sp>
        <p:nvSpPr>
          <p:cNvPr id="3" name="Subtitle 2"/>
          <p:cNvSpPr>
            <a:spLocks noGrp="1"/>
          </p:cNvSpPr>
          <p:nvPr>
            <p:ph type="subTitle" idx="1"/>
            <p:custDataLst>
              <p:tags r:id="rId3"/>
            </p:custDataLst>
          </p:nvPr>
        </p:nvSpPr>
        <p:spPr>
          <a:xfrm>
            <a:off x="685800" y="3432175"/>
            <a:ext cx="7772400" cy="1752600"/>
          </a:xfrm>
        </p:spPr>
        <p:txBody>
          <a:bodyPr/>
          <a:lstStyle/>
          <a:p>
            <a:r>
              <a:rPr lang="en-US" dirty="0" smtClean="0"/>
              <a:t>Frank McCown</a:t>
            </a:r>
          </a:p>
          <a:p>
            <a:r>
              <a:rPr lang="en-US" dirty="0" smtClean="0"/>
              <a:t>COMP 250 – Internet Development</a:t>
            </a:r>
          </a:p>
          <a:p>
            <a:r>
              <a:rPr lang="en-US" dirty="0" smtClean="0"/>
              <a:t>Harding University</a:t>
            </a:r>
            <a:endParaRPr lang="en-US" dirty="0"/>
          </a:p>
        </p:txBody>
      </p:sp>
      <p:pic>
        <p:nvPicPr>
          <p:cNvPr id="5" name="Picture 2" descr="Creative Commons Licen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2900" y="5551356"/>
            <a:ext cx="838200" cy="2952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Web Server</a:t>
            </a:r>
            <a:endParaRPr lang="en-US" dirty="0"/>
          </a:p>
        </p:txBody>
      </p:sp>
      <p:sp>
        <p:nvSpPr>
          <p:cNvPr id="3" name="TextBox 2"/>
          <p:cNvSpPr txBox="1"/>
          <p:nvPr>
            <p:custDataLst>
              <p:tags r:id="rId3"/>
            </p:custDataLst>
          </p:nvPr>
        </p:nvSpPr>
        <p:spPr>
          <a:xfrm>
            <a:off x="762000" y="1447800"/>
            <a:ext cx="7696200" cy="1200329"/>
          </a:xfrm>
          <a:prstGeom prst="rect">
            <a:avLst/>
          </a:prstGeom>
          <a:noFill/>
        </p:spPr>
        <p:txBody>
          <a:bodyPr wrap="square" rtlCol="0">
            <a:spAutoFit/>
          </a:bodyPr>
          <a:lstStyle/>
          <a:p>
            <a:r>
              <a:rPr lang="en-US" sz="2400" dirty="0"/>
              <a:t>A</a:t>
            </a:r>
            <a:r>
              <a:rPr lang="en-US" sz="2400" dirty="0" smtClean="0"/>
              <a:t> computer (or software running on a computer) on the Internet that listens for HTTP requests, typically on port 80, and responds with HTTP responses</a:t>
            </a:r>
            <a:endParaRPr lang="en-US" sz="2400" dirty="0"/>
          </a:p>
        </p:txBody>
      </p:sp>
      <p:sp>
        <p:nvSpPr>
          <p:cNvPr id="5" name="TextBox 4"/>
          <p:cNvSpPr txBox="1"/>
          <p:nvPr>
            <p:custDataLst>
              <p:tags r:id="rId4"/>
            </p:custDataLst>
          </p:nvPr>
        </p:nvSpPr>
        <p:spPr>
          <a:xfrm>
            <a:off x="6398172" y="4724400"/>
            <a:ext cx="2286000" cy="1200329"/>
          </a:xfrm>
          <a:prstGeom prst="rect">
            <a:avLst/>
          </a:prstGeom>
          <a:noFill/>
        </p:spPr>
        <p:txBody>
          <a:bodyPr wrap="square" rtlCol="0">
            <a:spAutoFit/>
          </a:bodyPr>
          <a:lstStyle/>
          <a:p>
            <a:r>
              <a:rPr lang="en-US" dirty="0"/>
              <a:t>Apache : </a:t>
            </a:r>
            <a:r>
              <a:rPr lang="en-US" dirty="0" smtClean="0"/>
              <a:t>35%</a:t>
            </a:r>
            <a:endParaRPr lang="en-US" dirty="0"/>
          </a:p>
          <a:p>
            <a:r>
              <a:rPr lang="en-US" dirty="0" smtClean="0"/>
              <a:t>Microsoft IIS: 30%</a:t>
            </a:r>
          </a:p>
          <a:p>
            <a:r>
              <a:rPr lang="en-US" dirty="0" err="1" smtClean="0"/>
              <a:t>ngnix</a:t>
            </a:r>
            <a:r>
              <a:rPr lang="en-US" dirty="0" smtClean="0"/>
              <a:t>: 16%</a:t>
            </a:r>
          </a:p>
          <a:p>
            <a:r>
              <a:rPr lang="en-US" dirty="0"/>
              <a:t>Google: </a:t>
            </a:r>
            <a:r>
              <a:rPr lang="en-US" dirty="0" smtClean="0"/>
              <a:t>2%</a:t>
            </a:r>
          </a:p>
        </p:txBody>
      </p:sp>
      <p:sp>
        <p:nvSpPr>
          <p:cNvPr id="6" name="TextBox 5"/>
          <p:cNvSpPr txBox="1"/>
          <p:nvPr>
            <p:custDataLst>
              <p:tags r:id="rId5"/>
            </p:custDataLst>
          </p:nvPr>
        </p:nvSpPr>
        <p:spPr>
          <a:xfrm>
            <a:off x="6411135" y="3199050"/>
            <a:ext cx="2438400" cy="1200329"/>
          </a:xfrm>
          <a:prstGeom prst="rect">
            <a:avLst/>
          </a:prstGeom>
          <a:noFill/>
        </p:spPr>
        <p:txBody>
          <a:bodyPr wrap="square" rtlCol="0">
            <a:spAutoFit/>
          </a:bodyPr>
          <a:lstStyle/>
          <a:p>
            <a:r>
              <a:rPr lang="en-US" dirty="0"/>
              <a:t>Market Share for Top Servers Across All </a:t>
            </a:r>
            <a:r>
              <a:rPr lang="en-US" dirty="0" smtClean="0"/>
              <a:t>Domains, Aug </a:t>
            </a:r>
            <a:r>
              <a:rPr lang="en-US" dirty="0"/>
              <a:t>1995 </a:t>
            </a:r>
            <a:r>
              <a:rPr lang="en-US" dirty="0" smtClean="0"/>
              <a:t>– Sep 2015</a:t>
            </a:r>
            <a:endParaRPr lang="en-US" dirty="0"/>
          </a:p>
        </p:txBody>
      </p:sp>
      <p:sp>
        <p:nvSpPr>
          <p:cNvPr id="7" name="TextBox 6"/>
          <p:cNvSpPr txBox="1"/>
          <p:nvPr>
            <p:custDataLst>
              <p:tags r:id="rId6"/>
            </p:custDataLst>
          </p:nvPr>
        </p:nvSpPr>
        <p:spPr>
          <a:xfrm>
            <a:off x="381000" y="6400800"/>
            <a:ext cx="8382000" cy="307777"/>
          </a:xfrm>
          <a:prstGeom prst="rect">
            <a:avLst/>
          </a:prstGeom>
          <a:noFill/>
        </p:spPr>
        <p:txBody>
          <a:bodyPr wrap="square" rtlCol="0">
            <a:spAutoFit/>
          </a:bodyPr>
          <a:lstStyle/>
          <a:p>
            <a:pPr algn="ctr"/>
            <a:r>
              <a:rPr lang="en-US" sz="1400" dirty="0">
                <a:hlinkClick r:id="rId8"/>
              </a:rPr>
              <a:t>http://news.netcraft.com/archives/category/web-server-survey/</a:t>
            </a:r>
            <a:endParaRPr lang="en-US" sz="1400" dirty="0"/>
          </a:p>
        </p:txBody>
      </p:sp>
      <p:pic>
        <p:nvPicPr>
          <p:cNvPr id="9" name="Picture 8"/>
          <p:cNvPicPr>
            <a:picLocks noChangeAspect="1"/>
          </p:cNvPicPr>
          <p:nvPr/>
        </p:nvPicPr>
        <p:blipFill>
          <a:blip r:embed="rId9"/>
          <a:stretch>
            <a:fillRect/>
          </a:stretch>
        </p:blipFill>
        <p:spPr>
          <a:xfrm>
            <a:off x="606164" y="3009778"/>
            <a:ext cx="5792008" cy="3029373"/>
          </a:xfrm>
          <a:prstGeom prst="rect">
            <a:avLst/>
          </a:prstGeom>
        </p:spPr>
      </p:pic>
    </p:spTree>
    <p:custDataLst>
      <p:tags r:id="rId1"/>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en-US" dirty="0" smtClean="0"/>
              <a:t>Hypertext Transfer Protocol (HTTP)</a:t>
            </a:r>
            <a:endParaRPr lang="en-US" dirty="0"/>
          </a:p>
        </p:txBody>
      </p:sp>
      <p:sp>
        <p:nvSpPr>
          <p:cNvPr id="3" name="TextBox 2"/>
          <p:cNvSpPr txBox="1"/>
          <p:nvPr>
            <p:custDataLst>
              <p:tags r:id="rId3"/>
            </p:custDataLst>
          </p:nvPr>
        </p:nvSpPr>
        <p:spPr>
          <a:xfrm>
            <a:off x="762000" y="1447800"/>
            <a:ext cx="7620000" cy="1200329"/>
          </a:xfrm>
          <a:prstGeom prst="rect">
            <a:avLst/>
          </a:prstGeom>
          <a:noFill/>
        </p:spPr>
        <p:txBody>
          <a:bodyPr wrap="square" rtlCol="0">
            <a:spAutoFit/>
          </a:bodyPr>
          <a:lstStyle/>
          <a:p>
            <a:r>
              <a:rPr lang="en-US" sz="2400" dirty="0" smtClean="0"/>
              <a:t>Protocol that runs over TCP/IP and governs communication between web browsers and web servers</a:t>
            </a:r>
            <a:endParaRPr lang="en-US" sz="2400" dirty="0"/>
          </a:p>
        </p:txBody>
      </p:sp>
      <p:sp>
        <p:nvSpPr>
          <p:cNvPr id="4" name="TextBox 3"/>
          <p:cNvSpPr txBox="1"/>
          <p:nvPr>
            <p:custDataLst>
              <p:tags r:id="rId4"/>
            </p:custDataLst>
          </p:nvPr>
        </p:nvSpPr>
        <p:spPr>
          <a:xfrm>
            <a:off x="838200" y="2819400"/>
            <a:ext cx="7391400" cy="4031873"/>
          </a:xfrm>
          <a:prstGeom prst="rect">
            <a:avLst/>
          </a:prstGeom>
          <a:noFill/>
        </p:spPr>
        <p:txBody>
          <a:bodyPr wrap="square" rtlCol="0">
            <a:spAutoFit/>
          </a:bodyPr>
          <a:lstStyle/>
          <a:p>
            <a:r>
              <a:rPr lang="en-US" sz="1600" b="1" u="sng" dirty="0" smtClean="0"/>
              <a:t>Client Request</a:t>
            </a:r>
          </a:p>
          <a:p>
            <a:r>
              <a:rPr lang="en-US" sz="1600" dirty="0" smtClean="0">
                <a:latin typeface="Courier New" pitchFamily="49" charset="0"/>
                <a:cs typeface="Courier New" pitchFamily="49" charset="0"/>
              </a:rPr>
              <a:t>GET /comp HTTP/1.1</a:t>
            </a:r>
          </a:p>
          <a:p>
            <a:r>
              <a:rPr lang="en-US" sz="1600" dirty="0" smtClean="0">
                <a:latin typeface="Courier New" pitchFamily="49" charset="0"/>
                <a:cs typeface="Courier New" pitchFamily="49" charset="0"/>
              </a:rPr>
              <a:t>Host: www.harding.edu</a:t>
            </a:r>
          </a:p>
          <a:p>
            <a:endParaRPr lang="en-US" sz="1600" dirty="0" smtClean="0">
              <a:latin typeface="Courier New" pitchFamily="49" charset="0"/>
              <a:cs typeface="Courier New" pitchFamily="49" charset="0"/>
            </a:endParaRPr>
          </a:p>
          <a:p>
            <a:r>
              <a:rPr lang="en-US" sz="1600" b="1" u="sng" dirty="0" smtClean="0"/>
              <a:t>Server Response</a:t>
            </a:r>
          </a:p>
          <a:p>
            <a:r>
              <a:rPr lang="en-US" sz="1600" dirty="0" smtClean="0">
                <a:latin typeface="Courier New" pitchFamily="49" charset="0"/>
                <a:cs typeface="Courier New" pitchFamily="49" charset="0"/>
              </a:rPr>
              <a:t>HTTP/1.1 200 OK</a:t>
            </a:r>
          </a:p>
          <a:p>
            <a:r>
              <a:rPr lang="en-US" sz="1600" dirty="0" smtClean="0">
                <a:latin typeface="Courier New" pitchFamily="49" charset="0"/>
                <a:cs typeface="Courier New" pitchFamily="49" charset="0"/>
              </a:rPr>
              <a:t>Content-Length: 6018</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Content-Type: text/html</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Content-Location: http://www.harding.edu/comp</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Last-Modified: </a:t>
            </a:r>
            <a:r>
              <a:rPr lang="sv-SE" sz="1600" dirty="0" smtClean="0">
                <a:latin typeface="Courier New" pitchFamily="49" charset="0"/>
                <a:cs typeface="Courier New" pitchFamily="49" charset="0"/>
              </a:rPr>
              <a:t>Mon, 05 Jul 2014 18:49:40 GMT</a:t>
            </a:r>
          </a:p>
          <a:p>
            <a:r>
              <a:rPr lang="sv-SE" sz="1600" dirty="0" smtClean="0">
                <a:latin typeface="Courier New" pitchFamily="49" charset="0"/>
                <a:cs typeface="Courier New" pitchFamily="49" charset="0"/>
              </a:rPr>
              <a:t>Server: nginx</a:t>
            </a:r>
          </a:p>
          <a:p>
            <a:endParaRPr lang="sv-SE" sz="1600" dirty="0">
              <a:latin typeface="Courier New" pitchFamily="49" charset="0"/>
              <a:cs typeface="Courier New" pitchFamily="49" charset="0"/>
            </a:endParaRPr>
          </a:p>
          <a:p>
            <a:r>
              <a:rPr lang="en-US" sz="1600" dirty="0">
                <a:latin typeface="Courier New" pitchFamily="49" charset="0"/>
                <a:cs typeface="Courier New" pitchFamily="49" charset="0"/>
              </a:rPr>
              <a:t>&lt;!DOCTYPE html&gt;</a:t>
            </a:r>
          </a:p>
          <a:p>
            <a:r>
              <a:rPr lang="en-US" sz="1600" dirty="0" smtClean="0">
                <a:latin typeface="Courier New" pitchFamily="49" charset="0"/>
                <a:cs typeface="Courier New" pitchFamily="49" charset="0"/>
              </a:rPr>
              <a:t>&lt;</a:t>
            </a:r>
            <a:r>
              <a:rPr lang="en-US" sz="1600" dirty="0">
                <a:latin typeface="Courier New" pitchFamily="49" charset="0"/>
                <a:cs typeface="Courier New" pitchFamily="49" charset="0"/>
              </a:rPr>
              <a:t>html&gt;</a:t>
            </a:r>
          </a:p>
          <a:p>
            <a:r>
              <a:rPr lang="en-US" sz="1600" dirty="0">
                <a:latin typeface="Courier New" pitchFamily="49" charset="0"/>
                <a:cs typeface="Courier New" pitchFamily="49" charset="0"/>
              </a:rPr>
              <a:t>&lt;meta content="IE=edge" http-</a:t>
            </a:r>
            <a:r>
              <a:rPr lang="en-US" sz="1600" dirty="0" err="1">
                <a:latin typeface="Courier New" pitchFamily="49" charset="0"/>
                <a:cs typeface="Courier New" pitchFamily="49" charset="0"/>
              </a:rPr>
              <a:t>equiv</a:t>
            </a:r>
            <a:r>
              <a:rPr lang="en-US" sz="1600" dirty="0">
                <a:latin typeface="Courier New" pitchFamily="49" charset="0"/>
                <a:cs typeface="Courier New" pitchFamily="49" charset="0"/>
              </a:rPr>
              <a:t>="X-UA-Compatible"&gt;</a:t>
            </a:r>
          </a:p>
          <a:p>
            <a:r>
              <a:rPr lang="en-US" sz="1600" dirty="0">
                <a:latin typeface="Courier New" pitchFamily="49" charset="0"/>
                <a:cs typeface="Courier New" pitchFamily="49" charset="0"/>
              </a:rPr>
              <a:t>&lt;head</a:t>
            </a:r>
            <a:r>
              <a:rPr lang="en-US" sz="1600" dirty="0" smtClean="0">
                <a:latin typeface="Courier New" pitchFamily="49" charset="0"/>
                <a:cs typeface="Courier New" pitchFamily="49" charset="0"/>
              </a:rPr>
              <a:t>&gt;</a:t>
            </a:r>
            <a:endParaRPr lang="en-US" sz="1600" dirty="0"/>
          </a:p>
        </p:txBody>
      </p:sp>
      <p:sp>
        <p:nvSpPr>
          <p:cNvPr id="6" name="TextBox 5"/>
          <p:cNvSpPr txBox="1"/>
          <p:nvPr>
            <p:custDataLst>
              <p:tags r:id="rId5"/>
            </p:custDataLst>
          </p:nvPr>
        </p:nvSpPr>
        <p:spPr>
          <a:xfrm>
            <a:off x="4648200" y="2895600"/>
            <a:ext cx="3581400" cy="707886"/>
          </a:xfrm>
          <a:prstGeom prst="rect">
            <a:avLst/>
          </a:prstGeom>
          <a:noFill/>
        </p:spPr>
        <p:txBody>
          <a:bodyPr wrap="square" rtlCol="0">
            <a:spAutoFit/>
          </a:bodyPr>
          <a:lstStyle/>
          <a:p>
            <a:r>
              <a:rPr lang="en-US" sz="2000" dirty="0" smtClean="0"/>
              <a:t>Example request for </a:t>
            </a:r>
            <a:r>
              <a:rPr lang="en-US" sz="2000" dirty="0" smtClean="0">
                <a:hlinkClick r:id="rId7"/>
              </a:rPr>
              <a:t>http://www.harding.edu/comp</a:t>
            </a:r>
            <a:r>
              <a:rPr lang="en-US" sz="2000" dirty="0"/>
              <a:t> </a:t>
            </a:r>
          </a:p>
        </p:txBody>
      </p:sp>
    </p:spTree>
    <p:custDataLst>
      <p:tags r:id="rId1"/>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en-US" dirty="0" smtClean="0"/>
              <a:t>Uniform Resource Locator (URL)</a:t>
            </a:r>
            <a:endParaRPr lang="en-US" dirty="0"/>
          </a:p>
        </p:txBody>
      </p:sp>
      <p:sp>
        <p:nvSpPr>
          <p:cNvPr id="3" name="TextBox 2"/>
          <p:cNvSpPr txBox="1"/>
          <p:nvPr>
            <p:custDataLst>
              <p:tags r:id="rId3"/>
            </p:custDataLst>
          </p:nvPr>
        </p:nvSpPr>
        <p:spPr>
          <a:xfrm>
            <a:off x="762000" y="1447800"/>
            <a:ext cx="7620000" cy="954107"/>
          </a:xfrm>
          <a:prstGeom prst="rect">
            <a:avLst/>
          </a:prstGeom>
          <a:noFill/>
        </p:spPr>
        <p:txBody>
          <a:bodyPr wrap="square" rtlCol="0">
            <a:spAutoFit/>
          </a:bodyPr>
          <a:lstStyle/>
          <a:p>
            <a:r>
              <a:rPr lang="en-US" sz="2800" dirty="0" smtClean="0"/>
              <a:t>A URL identifies the location of a resource on the Web.</a:t>
            </a:r>
            <a:endParaRPr lang="en-US" sz="2800" dirty="0"/>
          </a:p>
        </p:txBody>
      </p:sp>
      <p:sp>
        <p:nvSpPr>
          <p:cNvPr id="4" name="TextBox 3"/>
          <p:cNvSpPr txBox="1"/>
          <p:nvPr>
            <p:custDataLst>
              <p:tags r:id="rId4"/>
            </p:custDataLst>
          </p:nvPr>
        </p:nvSpPr>
        <p:spPr>
          <a:xfrm>
            <a:off x="1371600" y="4048780"/>
            <a:ext cx="6324600" cy="584775"/>
          </a:xfrm>
          <a:prstGeom prst="rect">
            <a:avLst/>
          </a:prstGeom>
          <a:noFill/>
        </p:spPr>
        <p:txBody>
          <a:bodyPr wrap="square" rtlCol="0">
            <a:spAutoFit/>
          </a:bodyPr>
          <a:lstStyle/>
          <a:p>
            <a:pPr algn="ctr"/>
            <a:r>
              <a:rPr lang="en-US" sz="3200" dirty="0" smtClean="0"/>
              <a:t>http://www.foo.org/abc/bar.html</a:t>
            </a:r>
            <a:endParaRPr lang="en-US" sz="3200" dirty="0"/>
          </a:p>
        </p:txBody>
      </p:sp>
      <p:sp>
        <p:nvSpPr>
          <p:cNvPr id="5" name="Right Brace 4"/>
          <p:cNvSpPr/>
          <p:nvPr>
            <p:custDataLst>
              <p:tags r:id="rId5"/>
            </p:custDataLst>
          </p:nvPr>
        </p:nvSpPr>
        <p:spPr>
          <a:xfrm rot="5400000">
            <a:off x="2133600" y="4353580"/>
            <a:ext cx="152400" cy="762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custDataLst>
              <p:tags r:id="rId6"/>
            </p:custDataLst>
          </p:nvPr>
        </p:nvSpPr>
        <p:spPr>
          <a:xfrm>
            <a:off x="1371600" y="4963180"/>
            <a:ext cx="1676400" cy="523220"/>
          </a:xfrm>
          <a:prstGeom prst="rect">
            <a:avLst/>
          </a:prstGeom>
          <a:noFill/>
        </p:spPr>
        <p:txBody>
          <a:bodyPr wrap="square" rtlCol="0">
            <a:spAutoFit/>
          </a:bodyPr>
          <a:lstStyle/>
          <a:p>
            <a:pPr algn="ctr"/>
            <a:r>
              <a:rPr lang="en-US" sz="2800" dirty="0" smtClean="0">
                <a:solidFill>
                  <a:srgbClr val="FF0000"/>
                </a:solidFill>
              </a:rPr>
              <a:t>scheme</a:t>
            </a:r>
            <a:endParaRPr lang="en-US" sz="2800" dirty="0">
              <a:solidFill>
                <a:srgbClr val="FF0000"/>
              </a:solidFill>
            </a:endParaRPr>
          </a:p>
        </p:txBody>
      </p:sp>
      <p:sp>
        <p:nvSpPr>
          <p:cNvPr id="7" name="Right Brace 6"/>
          <p:cNvSpPr/>
          <p:nvPr>
            <p:custDataLst>
              <p:tags r:id="rId7"/>
            </p:custDataLst>
          </p:nvPr>
        </p:nvSpPr>
        <p:spPr>
          <a:xfrm rot="5400000">
            <a:off x="3848100" y="3705880"/>
            <a:ext cx="152400" cy="2057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custDataLst>
              <p:tags r:id="rId8"/>
            </p:custDataLst>
          </p:nvPr>
        </p:nvSpPr>
        <p:spPr>
          <a:xfrm>
            <a:off x="3124200" y="4963180"/>
            <a:ext cx="1828800" cy="523220"/>
          </a:xfrm>
          <a:prstGeom prst="rect">
            <a:avLst/>
          </a:prstGeom>
          <a:noFill/>
        </p:spPr>
        <p:txBody>
          <a:bodyPr wrap="square" rtlCol="0">
            <a:spAutoFit/>
          </a:bodyPr>
          <a:lstStyle/>
          <a:p>
            <a:pPr algn="ctr"/>
            <a:r>
              <a:rPr lang="en-US" sz="2800" dirty="0" smtClean="0">
                <a:solidFill>
                  <a:srgbClr val="FF0000"/>
                </a:solidFill>
              </a:rPr>
              <a:t>hostname</a:t>
            </a:r>
            <a:endParaRPr lang="en-US" sz="2800" dirty="0">
              <a:solidFill>
                <a:srgbClr val="FF0000"/>
              </a:solidFill>
            </a:endParaRPr>
          </a:p>
        </p:txBody>
      </p:sp>
      <p:sp>
        <p:nvSpPr>
          <p:cNvPr id="9" name="TextBox 8"/>
          <p:cNvSpPr txBox="1"/>
          <p:nvPr>
            <p:custDataLst>
              <p:tags r:id="rId9"/>
            </p:custDataLst>
          </p:nvPr>
        </p:nvSpPr>
        <p:spPr>
          <a:xfrm>
            <a:off x="5410200" y="4963180"/>
            <a:ext cx="1676400" cy="523220"/>
          </a:xfrm>
          <a:prstGeom prst="rect">
            <a:avLst/>
          </a:prstGeom>
          <a:noFill/>
        </p:spPr>
        <p:txBody>
          <a:bodyPr wrap="square" rtlCol="0">
            <a:spAutoFit/>
          </a:bodyPr>
          <a:lstStyle/>
          <a:p>
            <a:pPr algn="ctr"/>
            <a:r>
              <a:rPr lang="en-US" sz="2800" dirty="0" smtClean="0">
                <a:solidFill>
                  <a:srgbClr val="FF0000"/>
                </a:solidFill>
              </a:rPr>
              <a:t>path</a:t>
            </a:r>
            <a:endParaRPr lang="en-US" sz="2800" dirty="0">
              <a:solidFill>
                <a:srgbClr val="FF0000"/>
              </a:solidFill>
            </a:endParaRPr>
          </a:p>
        </p:txBody>
      </p:sp>
      <p:sp>
        <p:nvSpPr>
          <p:cNvPr id="10" name="Right Brace 9"/>
          <p:cNvSpPr/>
          <p:nvPr>
            <p:custDataLst>
              <p:tags r:id="rId10"/>
            </p:custDataLst>
          </p:nvPr>
        </p:nvSpPr>
        <p:spPr>
          <a:xfrm rot="5400000">
            <a:off x="6134100" y="3705879"/>
            <a:ext cx="152400" cy="2057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p:cNvSpPr/>
          <p:nvPr>
            <p:custDataLst>
              <p:tags r:id="rId11"/>
            </p:custDataLst>
          </p:nvPr>
        </p:nvSpPr>
        <p:spPr>
          <a:xfrm rot="16200000" flipV="1">
            <a:off x="3200400" y="3429000"/>
            <a:ext cx="152400" cy="914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custDataLst>
              <p:tags r:id="rId12"/>
            </p:custDataLst>
          </p:nvPr>
        </p:nvSpPr>
        <p:spPr>
          <a:xfrm>
            <a:off x="1828800" y="2819400"/>
            <a:ext cx="2133600" cy="954107"/>
          </a:xfrm>
          <a:prstGeom prst="rect">
            <a:avLst/>
          </a:prstGeom>
          <a:noFill/>
        </p:spPr>
        <p:txBody>
          <a:bodyPr wrap="square" rtlCol="0">
            <a:spAutoFit/>
          </a:bodyPr>
          <a:lstStyle/>
          <a:p>
            <a:pPr algn="ctr"/>
            <a:r>
              <a:rPr lang="en-US" sz="2800" dirty="0" smtClean="0">
                <a:solidFill>
                  <a:srgbClr val="FF0000"/>
                </a:solidFill>
              </a:rPr>
              <a:t>local</a:t>
            </a:r>
            <a:br>
              <a:rPr lang="en-US" sz="2800" dirty="0" smtClean="0">
                <a:solidFill>
                  <a:srgbClr val="FF0000"/>
                </a:solidFill>
              </a:rPr>
            </a:br>
            <a:r>
              <a:rPr lang="en-US" sz="2800" dirty="0" smtClean="0">
                <a:solidFill>
                  <a:srgbClr val="FF0000"/>
                </a:solidFill>
              </a:rPr>
              <a:t>hostname</a:t>
            </a:r>
            <a:endParaRPr lang="en-US" sz="2800" dirty="0">
              <a:solidFill>
                <a:srgbClr val="FF0000"/>
              </a:solidFill>
            </a:endParaRPr>
          </a:p>
        </p:txBody>
      </p:sp>
      <p:sp>
        <p:nvSpPr>
          <p:cNvPr id="13" name="Right Brace 12"/>
          <p:cNvSpPr/>
          <p:nvPr>
            <p:custDataLst>
              <p:tags r:id="rId13"/>
            </p:custDataLst>
          </p:nvPr>
        </p:nvSpPr>
        <p:spPr>
          <a:xfrm rot="16200000" flipV="1">
            <a:off x="4343400" y="3352800"/>
            <a:ext cx="152400" cy="1066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custDataLst>
              <p:tags r:id="rId14"/>
            </p:custDataLst>
          </p:nvPr>
        </p:nvSpPr>
        <p:spPr>
          <a:xfrm>
            <a:off x="3505200" y="2819400"/>
            <a:ext cx="2057400" cy="954107"/>
          </a:xfrm>
          <a:prstGeom prst="rect">
            <a:avLst/>
          </a:prstGeom>
          <a:noFill/>
        </p:spPr>
        <p:txBody>
          <a:bodyPr wrap="square" rtlCol="0">
            <a:spAutoFit/>
          </a:bodyPr>
          <a:lstStyle/>
          <a:p>
            <a:pPr algn="ctr"/>
            <a:r>
              <a:rPr lang="en-US" sz="2800" dirty="0" smtClean="0">
                <a:solidFill>
                  <a:srgbClr val="FF0000"/>
                </a:solidFill>
              </a:rPr>
              <a:t>domain </a:t>
            </a:r>
            <a:br>
              <a:rPr lang="en-US" sz="2800" dirty="0" smtClean="0">
                <a:solidFill>
                  <a:srgbClr val="FF0000"/>
                </a:solidFill>
              </a:rPr>
            </a:br>
            <a:r>
              <a:rPr lang="en-US" sz="2800" dirty="0" smtClean="0">
                <a:solidFill>
                  <a:srgbClr val="FF0000"/>
                </a:solidFill>
              </a:rPr>
              <a:t>name</a:t>
            </a:r>
            <a:endParaRPr lang="en-US" sz="2800" dirty="0">
              <a:solidFill>
                <a:srgbClr val="FF0000"/>
              </a:solidFill>
            </a:endParaRPr>
          </a:p>
        </p:txBody>
      </p:sp>
      <p:sp>
        <p:nvSpPr>
          <p:cNvPr id="15" name="Oval 14"/>
          <p:cNvSpPr/>
          <p:nvPr>
            <p:custDataLst>
              <p:tags r:id="rId15"/>
            </p:custDataLst>
          </p:nvPr>
        </p:nvSpPr>
        <p:spPr>
          <a:xfrm>
            <a:off x="4419600" y="4114800"/>
            <a:ext cx="6858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custDataLst>
              <p:tags r:id="rId16"/>
            </p:custDataLst>
          </p:nvPr>
        </p:nvSpPr>
        <p:spPr>
          <a:xfrm>
            <a:off x="5410200" y="3276600"/>
            <a:ext cx="1219200" cy="523220"/>
          </a:xfrm>
          <a:prstGeom prst="rect">
            <a:avLst/>
          </a:prstGeom>
          <a:noFill/>
        </p:spPr>
        <p:txBody>
          <a:bodyPr wrap="square" rtlCol="0">
            <a:spAutoFit/>
          </a:bodyPr>
          <a:lstStyle/>
          <a:p>
            <a:pPr algn="ctr"/>
            <a:r>
              <a:rPr lang="en-US" sz="2800" dirty="0" smtClean="0">
                <a:solidFill>
                  <a:srgbClr val="FF0000"/>
                </a:solidFill>
              </a:rPr>
              <a:t>TLD</a:t>
            </a:r>
            <a:endParaRPr lang="en-US" sz="2800" dirty="0">
              <a:solidFill>
                <a:srgbClr val="FF0000"/>
              </a:solidFill>
            </a:endParaRPr>
          </a:p>
        </p:txBody>
      </p:sp>
      <p:cxnSp>
        <p:nvCxnSpPr>
          <p:cNvPr id="18" name="Straight Arrow Connector 17"/>
          <p:cNvCxnSpPr/>
          <p:nvPr>
            <p:custDataLst>
              <p:tags r:id="rId17"/>
            </p:custDataLst>
          </p:nvPr>
        </p:nvCxnSpPr>
        <p:spPr>
          <a:xfrm rot="10800000" flipV="1">
            <a:off x="5029200" y="3733800"/>
            <a:ext cx="609600" cy="457200"/>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Domain Name System (DNS)</a:t>
            </a:r>
            <a:endParaRPr lang="en-US" dirty="0"/>
          </a:p>
        </p:txBody>
      </p:sp>
      <p:sp>
        <p:nvSpPr>
          <p:cNvPr id="3" name="TextBox 2"/>
          <p:cNvSpPr txBox="1"/>
          <p:nvPr>
            <p:custDataLst>
              <p:tags r:id="rId3"/>
            </p:custDataLst>
          </p:nvPr>
        </p:nvSpPr>
        <p:spPr>
          <a:xfrm>
            <a:off x="762000" y="1447800"/>
            <a:ext cx="7620000" cy="954107"/>
          </a:xfrm>
          <a:prstGeom prst="rect">
            <a:avLst/>
          </a:prstGeom>
          <a:noFill/>
        </p:spPr>
        <p:txBody>
          <a:bodyPr wrap="square" rtlCol="0">
            <a:spAutoFit/>
          </a:bodyPr>
          <a:lstStyle/>
          <a:p>
            <a:r>
              <a:rPr lang="en-US" sz="2800" dirty="0" smtClean="0">
                <a:hlinkClick r:id="rId13"/>
              </a:rPr>
              <a:t>DNS</a:t>
            </a:r>
            <a:r>
              <a:rPr lang="en-US" sz="2800" dirty="0" smtClean="0"/>
              <a:t> is a hierarchical look-up service that converts a given hostname into its equivalent IP address</a:t>
            </a:r>
            <a:endParaRPr lang="en-US" sz="2800" dirty="0"/>
          </a:p>
        </p:txBody>
      </p:sp>
      <p:sp>
        <p:nvSpPr>
          <p:cNvPr id="4" name="TextBox 3"/>
          <p:cNvSpPr txBox="1"/>
          <p:nvPr>
            <p:custDataLst>
              <p:tags r:id="rId4"/>
            </p:custDataLst>
          </p:nvPr>
        </p:nvSpPr>
        <p:spPr>
          <a:xfrm>
            <a:off x="3124200" y="3657600"/>
            <a:ext cx="2895600" cy="1077218"/>
          </a:xfrm>
          <a:prstGeom prst="rect">
            <a:avLst/>
          </a:prstGeom>
          <a:noFill/>
        </p:spPr>
        <p:txBody>
          <a:bodyPr wrap="square" rtlCol="0">
            <a:spAutoFit/>
          </a:bodyPr>
          <a:lstStyle/>
          <a:p>
            <a:r>
              <a:rPr lang="en-US" sz="1600" dirty="0" smtClean="0">
                <a:hlinkClick r:id="rId14"/>
              </a:rPr>
              <a:t>www.google.com</a:t>
            </a:r>
            <a:r>
              <a:rPr lang="en-US" sz="1600" dirty="0" smtClean="0"/>
              <a:t> </a:t>
            </a:r>
            <a:r>
              <a:rPr lang="en-US" sz="1600" dirty="0" smtClean="0">
                <a:sym typeface="Wingdings" pitchFamily="2" charset="2"/>
              </a:rPr>
              <a:t> 1.4.5.8</a:t>
            </a:r>
          </a:p>
          <a:p>
            <a:r>
              <a:rPr lang="en-US" sz="1600" dirty="0" smtClean="0">
                <a:sym typeface="Wingdings" pitchFamily="2" charset="2"/>
                <a:hlinkClick r:id="rId15"/>
              </a:rPr>
              <a:t>www.cnn.com</a:t>
            </a:r>
            <a:r>
              <a:rPr lang="en-US" sz="1600" dirty="0" smtClean="0">
                <a:sym typeface="Wingdings" pitchFamily="2" charset="2"/>
              </a:rPr>
              <a:t>  4.6.2.8</a:t>
            </a:r>
          </a:p>
          <a:p>
            <a:r>
              <a:rPr lang="en-US" sz="1600" dirty="0" smtClean="0">
                <a:sym typeface="Wingdings" pitchFamily="2" charset="2"/>
                <a:hlinkClick r:id="rId16"/>
              </a:rPr>
              <a:t>www.hulu.com</a:t>
            </a:r>
            <a:r>
              <a:rPr lang="en-US" sz="1600" dirty="0" smtClean="0">
                <a:sym typeface="Wingdings" pitchFamily="2" charset="2"/>
              </a:rPr>
              <a:t>  6.7.8.9</a:t>
            </a:r>
          </a:p>
          <a:p>
            <a:r>
              <a:rPr lang="en-US" sz="1600" dirty="0" smtClean="0">
                <a:sym typeface="Wingdings" pitchFamily="2" charset="2"/>
              </a:rPr>
              <a:t>Etc ...</a:t>
            </a:r>
            <a:endParaRPr lang="en-US" sz="1600" dirty="0"/>
          </a:p>
        </p:txBody>
      </p:sp>
      <p:sp>
        <p:nvSpPr>
          <p:cNvPr id="5" name="Rectangle 4"/>
          <p:cNvSpPr/>
          <p:nvPr>
            <p:custDataLst>
              <p:tags r:id="rId5"/>
            </p:custDataLst>
          </p:nvPr>
        </p:nvSpPr>
        <p:spPr>
          <a:xfrm>
            <a:off x="3048000" y="2895600"/>
            <a:ext cx="3048000"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custDataLst>
              <p:tags r:id="rId6"/>
            </p:custDataLst>
          </p:nvPr>
        </p:nvSpPr>
        <p:spPr>
          <a:xfrm>
            <a:off x="3200400" y="2971800"/>
            <a:ext cx="2667000" cy="523220"/>
          </a:xfrm>
          <a:prstGeom prst="rect">
            <a:avLst/>
          </a:prstGeom>
          <a:noFill/>
        </p:spPr>
        <p:txBody>
          <a:bodyPr wrap="square" rtlCol="0">
            <a:spAutoFit/>
          </a:bodyPr>
          <a:lstStyle/>
          <a:p>
            <a:pPr algn="ctr"/>
            <a:r>
              <a:rPr lang="en-US" sz="2800" dirty="0" smtClean="0"/>
              <a:t>DNS Server</a:t>
            </a:r>
            <a:endParaRPr lang="en-US" sz="2800" dirty="0"/>
          </a:p>
        </p:txBody>
      </p:sp>
      <p:cxnSp>
        <p:nvCxnSpPr>
          <p:cNvPr id="8" name="Straight Arrow Connector 7"/>
          <p:cNvCxnSpPr/>
          <p:nvPr>
            <p:custDataLst>
              <p:tags r:id="rId7"/>
            </p:custDataLst>
          </p:nvPr>
        </p:nvCxnSpPr>
        <p:spPr>
          <a:xfrm>
            <a:off x="2514600" y="3657600"/>
            <a:ext cx="533400" cy="1588"/>
          </a:xfrm>
          <a:prstGeom prst="straightConnector1">
            <a:avLst/>
          </a:prstGeom>
          <a:ln w="1905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custDataLst>
              <p:tags r:id="rId8"/>
            </p:custDataLst>
          </p:nvPr>
        </p:nvSpPr>
        <p:spPr>
          <a:xfrm>
            <a:off x="304800" y="3429000"/>
            <a:ext cx="2209800" cy="400110"/>
          </a:xfrm>
          <a:prstGeom prst="rect">
            <a:avLst/>
          </a:prstGeom>
          <a:noFill/>
        </p:spPr>
        <p:txBody>
          <a:bodyPr wrap="square" rtlCol="0">
            <a:spAutoFit/>
          </a:bodyPr>
          <a:lstStyle/>
          <a:p>
            <a:r>
              <a:rPr lang="en-US" sz="2000" dirty="0" smtClean="0"/>
              <a:t>www.harding.edu</a:t>
            </a:r>
            <a:endParaRPr lang="en-US" sz="2000" dirty="0"/>
          </a:p>
        </p:txBody>
      </p:sp>
      <p:cxnSp>
        <p:nvCxnSpPr>
          <p:cNvPr id="12" name="Straight Arrow Connector 11"/>
          <p:cNvCxnSpPr/>
          <p:nvPr>
            <p:custDataLst>
              <p:tags r:id="rId9"/>
            </p:custDataLst>
          </p:nvPr>
        </p:nvCxnSpPr>
        <p:spPr>
          <a:xfrm>
            <a:off x="6096000" y="3733800"/>
            <a:ext cx="533400" cy="1588"/>
          </a:xfrm>
          <a:prstGeom prst="straightConnector1">
            <a:avLst/>
          </a:prstGeom>
          <a:ln w="1905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custDataLst>
              <p:tags r:id="rId10"/>
            </p:custDataLst>
          </p:nvPr>
        </p:nvSpPr>
        <p:spPr>
          <a:xfrm>
            <a:off x="6705600" y="3505200"/>
            <a:ext cx="1600200" cy="400110"/>
          </a:xfrm>
          <a:prstGeom prst="rect">
            <a:avLst/>
          </a:prstGeom>
          <a:noFill/>
        </p:spPr>
        <p:txBody>
          <a:bodyPr wrap="square" rtlCol="0">
            <a:spAutoFit/>
          </a:bodyPr>
          <a:lstStyle/>
          <a:p>
            <a:r>
              <a:rPr lang="en-US" sz="2000" dirty="0" smtClean="0"/>
              <a:t>128.82.4.20</a:t>
            </a:r>
            <a:endParaRPr lang="en-US" sz="2000" dirty="0"/>
          </a:p>
        </p:txBody>
      </p:sp>
      <p:sp>
        <p:nvSpPr>
          <p:cNvPr id="14" name="TextBox 13"/>
          <p:cNvSpPr txBox="1"/>
          <p:nvPr>
            <p:custDataLst>
              <p:tags r:id="rId11"/>
            </p:custDataLst>
          </p:nvPr>
        </p:nvSpPr>
        <p:spPr>
          <a:xfrm>
            <a:off x="381000" y="5486400"/>
            <a:ext cx="8382000" cy="1015663"/>
          </a:xfrm>
          <a:prstGeom prst="rect">
            <a:avLst/>
          </a:prstGeom>
          <a:noFill/>
        </p:spPr>
        <p:txBody>
          <a:bodyPr wrap="square" rtlCol="0">
            <a:spAutoFit/>
          </a:bodyPr>
          <a:lstStyle/>
          <a:p>
            <a:pPr>
              <a:buFont typeface="Arial" pitchFamily="34" charset="0"/>
              <a:buChar char="•"/>
            </a:pPr>
            <a:r>
              <a:rPr lang="en-US" sz="2000" dirty="0" smtClean="0"/>
              <a:t> DNS servers contact parent servers for missing entries</a:t>
            </a:r>
          </a:p>
          <a:p>
            <a:pPr>
              <a:buFont typeface="Arial" pitchFamily="34" charset="0"/>
              <a:buChar char="•"/>
            </a:pPr>
            <a:r>
              <a:rPr lang="en-US" sz="2000" dirty="0"/>
              <a:t> </a:t>
            </a:r>
            <a:r>
              <a:rPr lang="en-US" sz="2000" dirty="0" smtClean="0"/>
              <a:t>Authoritative name servers are responsible for specific domains</a:t>
            </a:r>
          </a:p>
          <a:p>
            <a:pPr>
              <a:buFont typeface="Arial" pitchFamily="34" charset="0"/>
              <a:buChar char="•"/>
            </a:pPr>
            <a:r>
              <a:rPr lang="en-US" sz="2000" dirty="0"/>
              <a:t> </a:t>
            </a:r>
            <a:r>
              <a:rPr lang="en-US" sz="2000" dirty="0" smtClean="0"/>
              <a:t>Warning: </a:t>
            </a:r>
            <a:r>
              <a:rPr lang="en-US" sz="2000" dirty="0" smtClean="0">
                <a:hlinkClick r:id="rId17"/>
              </a:rPr>
              <a:t>DNS cache poisoning</a:t>
            </a:r>
            <a:endParaRPr lang="en-US" sz="2000" dirty="0"/>
          </a:p>
        </p:txBody>
      </p:sp>
    </p:spTree>
    <p:custDataLst>
      <p:tags r:id="rId1"/>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en-US" dirty="0" smtClean="0"/>
              <a:t>Example: Web Page Request</a:t>
            </a:r>
            <a:endParaRPr lang="en-US" dirty="0"/>
          </a:p>
        </p:txBody>
      </p:sp>
      <p:sp>
        <p:nvSpPr>
          <p:cNvPr id="4" name="Rectangle 3"/>
          <p:cNvSpPr/>
          <p:nvPr>
            <p:custDataLst>
              <p:tags r:id="rId3"/>
            </p:custDataLst>
          </p:nvPr>
        </p:nvSpPr>
        <p:spPr>
          <a:xfrm>
            <a:off x="914400" y="2706469"/>
            <a:ext cx="2209800" cy="312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custDataLst>
              <p:tags r:id="rId4"/>
            </p:custDataLst>
          </p:nvPr>
        </p:nvSpPr>
        <p:spPr>
          <a:xfrm>
            <a:off x="1066800" y="2858869"/>
            <a:ext cx="1905000" cy="381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latin typeface="Arial Narrow" pitchFamily="34" charset="0"/>
              </a:rPr>
              <a:t>http://foo.org/bar.html</a:t>
            </a:r>
            <a:endParaRPr lang="en-US" sz="1600" dirty="0">
              <a:solidFill>
                <a:schemeClr val="tx1"/>
              </a:solidFill>
              <a:latin typeface="Arial Narrow" pitchFamily="34" charset="0"/>
            </a:endParaRPr>
          </a:p>
        </p:txBody>
      </p:sp>
      <p:sp>
        <p:nvSpPr>
          <p:cNvPr id="7" name="Rectangle 6"/>
          <p:cNvSpPr/>
          <p:nvPr>
            <p:custDataLst>
              <p:tags r:id="rId5"/>
            </p:custDataLst>
          </p:nvPr>
        </p:nvSpPr>
        <p:spPr>
          <a:xfrm>
            <a:off x="1066800" y="3392269"/>
            <a:ext cx="1905000" cy="2286000"/>
          </a:xfrm>
          <a:prstGeom prst="rect">
            <a:avLst/>
          </a:prstGeom>
          <a:gradFill>
            <a:gsLst>
              <a:gs pos="0">
                <a:srgbClr val="5E9EFF"/>
              </a:gs>
              <a:gs pos="39999">
                <a:srgbClr val="85C2FF"/>
              </a:gs>
              <a:gs pos="70000">
                <a:srgbClr val="C4D6EB"/>
              </a:gs>
              <a:gs pos="100000">
                <a:srgbClr val="FFEBFA"/>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custDataLst>
              <p:tags r:id="rId6"/>
            </p:custDataLst>
          </p:nvPr>
        </p:nvSpPr>
        <p:spPr>
          <a:xfrm>
            <a:off x="5562600" y="2706469"/>
            <a:ext cx="2209800" cy="3124200"/>
          </a:xfrm>
          <a:prstGeom prst="rect">
            <a:avLst/>
          </a:prstGeom>
          <a:gradFill>
            <a:gsLst>
              <a:gs pos="0">
                <a:srgbClr val="DDEBCF"/>
              </a:gs>
              <a:gs pos="50000">
                <a:srgbClr val="9CB86E"/>
              </a:gs>
              <a:gs pos="100000">
                <a:srgbClr val="156B1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custDataLst>
              <p:tags r:id="rId7"/>
            </p:custDataLst>
          </p:nvPr>
        </p:nvSpPr>
        <p:spPr>
          <a:xfrm>
            <a:off x="685800" y="5983069"/>
            <a:ext cx="2590800" cy="400110"/>
          </a:xfrm>
          <a:prstGeom prst="rect">
            <a:avLst/>
          </a:prstGeom>
          <a:noFill/>
        </p:spPr>
        <p:txBody>
          <a:bodyPr wrap="square" rtlCol="0">
            <a:spAutoFit/>
          </a:bodyPr>
          <a:lstStyle/>
          <a:p>
            <a:pPr algn="ctr"/>
            <a:r>
              <a:rPr lang="en-US" sz="2000" b="1" dirty="0" smtClean="0"/>
              <a:t>Client  (Web Browser)</a:t>
            </a:r>
            <a:endParaRPr lang="en-US" sz="2000" b="1" dirty="0"/>
          </a:p>
        </p:txBody>
      </p:sp>
      <p:sp>
        <p:nvSpPr>
          <p:cNvPr id="10" name="TextBox 9"/>
          <p:cNvSpPr txBox="1"/>
          <p:nvPr>
            <p:custDataLst>
              <p:tags r:id="rId8"/>
            </p:custDataLst>
          </p:nvPr>
        </p:nvSpPr>
        <p:spPr>
          <a:xfrm>
            <a:off x="5562600" y="5983069"/>
            <a:ext cx="2286000" cy="400110"/>
          </a:xfrm>
          <a:prstGeom prst="rect">
            <a:avLst/>
          </a:prstGeom>
          <a:noFill/>
        </p:spPr>
        <p:txBody>
          <a:bodyPr wrap="square" rtlCol="0">
            <a:spAutoFit/>
          </a:bodyPr>
          <a:lstStyle/>
          <a:p>
            <a:pPr algn="ctr"/>
            <a:r>
              <a:rPr lang="en-US" sz="2000" b="1" dirty="0" smtClean="0"/>
              <a:t>Web Server</a:t>
            </a:r>
            <a:endParaRPr lang="en-US" sz="2000" b="1" dirty="0"/>
          </a:p>
        </p:txBody>
      </p:sp>
      <p:grpSp>
        <p:nvGrpSpPr>
          <p:cNvPr id="39" name="Group 38"/>
          <p:cNvGrpSpPr/>
          <p:nvPr>
            <p:custDataLst>
              <p:tags r:id="rId9"/>
            </p:custDataLst>
          </p:nvPr>
        </p:nvGrpSpPr>
        <p:grpSpPr>
          <a:xfrm>
            <a:off x="3124200" y="2983468"/>
            <a:ext cx="2438400" cy="410389"/>
            <a:chOff x="3124200" y="2983468"/>
            <a:chExt cx="2438400" cy="410389"/>
          </a:xfrm>
        </p:grpSpPr>
        <p:cxnSp>
          <p:nvCxnSpPr>
            <p:cNvPr id="12" name="Straight Arrow Connector 11"/>
            <p:cNvCxnSpPr/>
            <p:nvPr/>
          </p:nvCxnSpPr>
          <p:spPr>
            <a:xfrm>
              <a:off x="3124200" y="3392269"/>
              <a:ext cx="2438400" cy="1588"/>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200400" y="2983468"/>
              <a:ext cx="2286000" cy="338554"/>
            </a:xfrm>
            <a:prstGeom prst="rect">
              <a:avLst/>
            </a:prstGeom>
            <a:noFill/>
          </p:spPr>
          <p:txBody>
            <a:bodyPr wrap="square" rtlCol="0">
              <a:spAutoFit/>
            </a:bodyPr>
            <a:lstStyle/>
            <a:p>
              <a:pPr algn="ctr"/>
              <a:r>
                <a:rPr lang="en-US" sz="1600" dirty="0" smtClean="0">
                  <a:solidFill>
                    <a:srgbClr val="FF0000"/>
                  </a:solidFill>
                </a:rPr>
                <a:t>(4) </a:t>
              </a:r>
              <a:r>
                <a:rPr lang="en-US" sz="1600" dirty="0" smtClean="0"/>
                <a:t>HTTP GET bar.html</a:t>
              </a:r>
              <a:endParaRPr lang="en-US" sz="1600" dirty="0"/>
            </a:p>
          </p:txBody>
        </p:sp>
      </p:grpSp>
      <p:sp>
        <p:nvSpPr>
          <p:cNvPr id="15" name="Rounded Rectangle 14"/>
          <p:cNvSpPr/>
          <p:nvPr>
            <p:custDataLst>
              <p:tags r:id="rId10"/>
            </p:custDataLst>
          </p:nvPr>
        </p:nvSpPr>
        <p:spPr>
          <a:xfrm>
            <a:off x="304800" y="2173069"/>
            <a:ext cx="1676400" cy="381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(1) </a:t>
            </a:r>
            <a:r>
              <a:rPr lang="en-US" dirty="0" smtClean="0">
                <a:solidFill>
                  <a:schemeClr val="tx1"/>
                </a:solidFill>
              </a:rPr>
              <a:t>Enter URL</a:t>
            </a:r>
            <a:endParaRPr lang="en-US" dirty="0"/>
          </a:p>
        </p:txBody>
      </p:sp>
      <p:grpSp>
        <p:nvGrpSpPr>
          <p:cNvPr id="40" name="Group 39"/>
          <p:cNvGrpSpPr/>
          <p:nvPr>
            <p:custDataLst>
              <p:tags r:id="rId11"/>
            </p:custDataLst>
          </p:nvPr>
        </p:nvGrpSpPr>
        <p:grpSpPr>
          <a:xfrm>
            <a:off x="3124200" y="3657600"/>
            <a:ext cx="2438400" cy="422057"/>
            <a:chOff x="3124200" y="3657600"/>
            <a:chExt cx="2438400" cy="422057"/>
          </a:xfrm>
        </p:grpSpPr>
        <p:cxnSp>
          <p:nvCxnSpPr>
            <p:cNvPr id="17" name="Straight Arrow Connector 16"/>
            <p:cNvCxnSpPr/>
            <p:nvPr/>
          </p:nvCxnSpPr>
          <p:spPr>
            <a:xfrm flipH="1">
              <a:off x="3124200" y="4078069"/>
              <a:ext cx="2438400" cy="1588"/>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276600" y="3657600"/>
              <a:ext cx="2209800" cy="338554"/>
            </a:xfrm>
            <a:prstGeom prst="rect">
              <a:avLst/>
            </a:prstGeom>
            <a:noFill/>
          </p:spPr>
          <p:txBody>
            <a:bodyPr wrap="square" rtlCol="0">
              <a:spAutoFit/>
            </a:bodyPr>
            <a:lstStyle/>
            <a:p>
              <a:pPr algn="ctr"/>
              <a:r>
                <a:rPr lang="en-US" sz="1600" dirty="0" smtClean="0">
                  <a:solidFill>
                    <a:srgbClr val="FF0000"/>
                  </a:solidFill>
                </a:rPr>
                <a:t>(6) </a:t>
              </a:r>
              <a:r>
                <a:rPr lang="en-US" sz="1600" dirty="0" smtClean="0"/>
                <a:t>HTTP Response</a:t>
              </a:r>
              <a:endParaRPr lang="en-US" sz="1600" dirty="0"/>
            </a:p>
          </p:txBody>
        </p:sp>
      </p:grpSp>
      <p:sp>
        <p:nvSpPr>
          <p:cNvPr id="19" name="Rounded Rectangle 18"/>
          <p:cNvSpPr/>
          <p:nvPr>
            <p:custDataLst>
              <p:tags r:id="rId12"/>
            </p:custDataLst>
          </p:nvPr>
        </p:nvSpPr>
        <p:spPr>
          <a:xfrm>
            <a:off x="5715000" y="3392269"/>
            <a:ext cx="1905000" cy="609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0000"/>
                </a:solidFill>
              </a:rPr>
              <a:t>(5) </a:t>
            </a:r>
            <a:r>
              <a:rPr lang="en-US" sz="1600" dirty="0" smtClean="0">
                <a:solidFill>
                  <a:schemeClr val="tx1"/>
                </a:solidFill>
              </a:rPr>
              <a:t>Locate the resource</a:t>
            </a:r>
            <a:endParaRPr lang="en-US" sz="1600" dirty="0"/>
          </a:p>
        </p:txBody>
      </p:sp>
      <p:sp>
        <p:nvSpPr>
          <p:cNvPr id="20" name="Rounded Rectangle 19"/>
          <p:cNvSpPr/>
          <p:nvPr>
            <p:custDataLst>
              <p:tags r:id="rId13"/>
            </p:custDataLst>
          </p:nvPr>
        </p:nvSpPr>
        <p:spPr>
          <a:xfrm>
            <a:off x="1143000" y="4001869"/>
            <a:ext cx="1752600" cy="609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F0000"/>
                </a:solidFill>
              </a:rPr>
              <a:t>(7) </a:t>
            </a:r>
            <a:r>
              <a:rPr lang="en-US" sz="1600" dirty="0" smtClean="0">
                <a:solidFill>
                  <a:schemeClr val="tx1"/>
                </a:solidFill>
              </a:rPr>
              <a:t>Parse HTML</a:t>
            </a:r>
            <a:br>
              <a:rPr lang="en-US" sz="1600" dirty="0" smtClean="0">
                <a:solidFill>
                  <a:schemeClr val="tx1"/>
                </a:solidFill>
              </a:rPr>
            </a:br>
            <a:r>
              <a:rPr lang="en-US" sz="1600" dirty="0" smtClean="0">
                <a:solidFill>
                  <a:schemeClr val="tx1"/>
                </a:solidFill>
              </a:rPr>
              <a:t>&amp; display</a:t>
            </a:r>
            <a:endParaRPr lang="en-US" sz="1600" dirty="0"/>
          </a:p>
        </p:txBody>
      </p:sp>
      <p:grpSp>
        <p:nvGrpSpPr>
          <p:cNvPr id="42" name="Group 41"/>
          <p:cNvGrpSpPr/>
          <p:nvPr>
            <p:custDataLst>
              <p:tags r:id="rId14"/>
            </p:custDataLst>
          </p:nvPr>
        </p:nvGrpSpPr>
        <p:grpSpPr>
          <a:xfrm>
            <a:off x="3124200" y="4538880"/>
            <a:ext cx="2438400" cy="531377"/>
            <a:chOff x="3124200" y="4538880"/>
            <a:chExt cx="2438400" cy="531377"/>
          </a:xfrm>
        </p:grpSpPr>
        <p:grpSp>
          <p:nvGrpSpPr>
            <p:cNvPr id="41" name="Group 40"/>
            <p:cNvGrpSpPr/>
            <p:nvPr/>
          </p:nvGrpSpPr>
          <p:grpSpPr>
            <a:xfrm>
              <a:off x="3124200" y="4538880"/>
              <a:ext cx="2438400" cy="382668"/>
              <a:chOff x="3124200" y="4538880"/>
              <a:chExt cx="2438400" cy="382668"/>
            </a:xfrm>
          </p:grpSpPr>
          <p:cxnSp>
            <p:nvCxnSpPr>
              <p:cNvPr id="21" name="Straight Arrow Connector 20"/>
              <p:cNvCxnSpPr/>
              <p:nvPr/>
            </p:nvCxnSpPr>
            <p:spPr>
              <a:xfrm>
                <a:off x="3124200" y="4919801"/>
                <a:ext cx="2438400" cy="1747"/>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200400" y="4538880"/>
                <a:ext cx="2286000" cy="338554"/>
              </a:xfrm>
              <a:prstGeom prst="rect">
                <a:avLst/>
              </a:prstGeom>
              <a:noFill/>
            </p:spPr>
            <p:txBody>
              <a:bodyPr wrap="square" rtlCol="0">
                <a:spAutoFit/>
              </a:bodyPr>
              <a:lstStyle/>
              <a:p>
                <a:pPr algn="ctr"/>
                <a:r>
                  <a:rPr lang="en-US" sz="1600" dirty="0" smtClean="0">
                    <a:solidFill>
                      <a:srgbClr val="FF0000"/>
                    </a:solidFill>
                  </a:rPr>
                  <a:t>(8) </a:t>
                </a:r>
                <a:r>
                  <a:rPr lang="en-US" sz="1600" dirty="0" smtClean="0"/>
                  <a:t>HTTP GET image1</a:t>
                </a:r>
                <a:endParaRPr lang="en-US" sz="1600" dirty="0"/>
              </a:p>
            </p:txBody>
          </p:sp>
        </p:grpSp>
        <p:cxnSp>
          <p:nvCxnSpPr>
            <p:cNvPr id="26" name="Straight Arrow Connector 25"/>
            <p:cNvCxnSpPr/>
            <p:nvPr/>
          </p:nvCxnSpPr>
          <p:spPr>
            <a:xfrm flipH="1">
              <a:off x="3124200" y="5068669"/>
              <a:ext cx="2438400" cy="1588"/>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custDataLst>
              <p:tags r:id="rId15"/>
            </p:custDataLst>
          </p:nvPr>
        </p:nvGrpSpPr>
        <p:grpSpPr>
          <a:xfrm>
            <a:off x="3124200" y="5144869"/>
            <a:ext cx="2438400" cy="1270575"/>
            <a:chOff x="3124200" y="5144869"/>
            <a:chExt cx="2438400" cy="1270575"/>
          </a:xfrm>
        </p:grpSpPr>
        <p:grpSp>
          <p:nvGrpSpPr>
            <p:cNvPr id="43" name="Group 42"/>
            <p:cNvGrpSpPr/>
            <p:nvPr/>
          </p:nvGrpSpPr>
          <p:grpSpPr>
            <a:xfrm>
              <a:off x="3124200" y="5144869"/>
              <a:ext cx="2438400" cy="534988"/>
              <a:chOff x="3124200" y="5144869"/>
              <a:chExt cx="2438400" cy="534988"/>
            </a:xfrm>
          </p:grpSpPr>
          <p:cxnSp>
            <p:nvCxnSpPr>
              <p:cNvPr id="27" name="Straight Arrow Connector 26"/>
              <p:cNvCxnSpPr/>
              <p:nvPr/>
            </p:nvCxnSpPr>
            <p:spPr>
              <a:xfrm>
                <a:off x="3124200" y="5525869"/>
                <a:ext cx="2438400" cy="1588"/>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200400" y="5144869"/>
                <a:ext cx="2286000" cy="338554"/>
              </a:xfrm>
              <a:prstGeom prst="rect">
                <a:avLst/>
              </a:prstGeom>
              <a:noFill/>
            </p:spPr>
            <p:txBody>
              <a:bodyPr wrap="square" rtlCol="0">
                <a:spAutoFit/>
              </a:bodyPr>
              <a:lstStyle/>
              <a:p>
                <a:pPr algn="ctr"/>
                <a:r>
                  <a:rPr lang="en-US" sz="1600" dirty="0" smtClean="0">
                    <a:solidFill>
                      <a:srgbClr val="FF0000"/>
                    </a:solidFill>
                  </a:rPr>
                  <a:t>(N) </a:t>
                </a:r>
                <a:r>
                  <a:rPr lang="en-US" sz="1600" dirty="0" smtClean="0"/>
                  <a:t>HTTP GET </a:t>
                </a:r>
                <a:r>
                  <a:rPr lang="en-US" sz="1600" dirty="0" err="1" smtClean="0"/>
                  <a:t>imageX</a:t>
                </a:r>
                <a:endParaRPr lang="en-US" sz="1600" dirty="0"/>
              </a:p>
            </p:txBody>
          </p:sp>
          <p:cxnSp>
            <p:nvCxnSpPr>
              <p:cNvPr id="29" name="Straight Arrow Connector 28"/>
              <p:cNvCxnSpPr/>
              <p:nvPr/>
            </p:nvCxnSpPr>
            <p:spPr>
              <a:xfrm flipH="1">
                <a:off x="3124200" y="5678269"/>
                <a:ext cx="2438400" cy="1588"/>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3200400" y="5830669"/>
              <a:ext cx="2286000" cy="584775"/>
            </a:xfrm>
            <a:prstGeom prst="rect">
              <a:avLst/>
            </a:prstGeom>
            <a:noFill/>
          </p:spPr>
          <p:txBody>
            <a:bodyPr wrap="square" rtlCol="0">
              <a:spAutoFit/>
            </a:bodyPr>
            <a:lstStyle/>
            <a:p>
              <a:pPr algn="ctr"/>
              <a:r>
                <a:rPr lang="en-US" sz="1600" dirty="0" smtClean="0"/>
                <a:t>Potentially many requests &amp; responses</a:t>
              </a:r>
              <a:endParaRPr lang="en-US" sz="1600" dirty="0"/>
            </a:p>
          </p:txBody>
        </p:sp>
      </p:grpSp>
      <p:sp>
        <p:nvSpPr>
          <p:cNvPr id="31" name="Flowchart: Magnetic Disk 30"/>
          <p:cNvSpPr/>
          <p:nvPr>
            <p:custDataLst>
              <p:tags r:id="rId16"/>
            </p:custDataLst>
          </p:nvPr>
        </p:nvSpPr>
        <p:spPr>
          <a:xfrm>
            <a:off x="3657600" y="1524000"/>
            <a:ext cx="838200" cy="609600"/>
          </a:xfrm>
          <a:prstGeom prst="flowChartMagneticDisk">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DNS</a:t>
            </a:r>
            <a:endParaRPr lang="en-US" dirty="0">
              <a:solidFill>
                <a:schemeClr val="tx1"/>
              </a:solidFill>
            </a:endParaRPr>
          </a:p>
        </p:txBody>
      </p:sp>
      <p:grpSp>
        <p:nvGrpSpPr>
          <p:cNvPr id="45" name="Group 44"/>
          <p:cNvGrpSpPr/>
          <p:nvPr>
            <p:custDataLst>
              <p:tags r:id="rId17"/>
            </p:custDataLst>
          </p:nvPr>
        </p:nvGrpSpPr>
        <p:grpSpPr>
          <a:xfrm>
            <a:off x="2133600" y="2057400"/>
            <a:ext cx="1828800" cy="801469"/>
            <a:chOff x="2133600" y="2057400"/>
            <a:chExt cx="1828800" cy="801469"/>
          </a:xfrm>
        </p:grpSpPr>
        <p:cxnSp>
          <p:nvCxnSpPr>
            <p:cNvPr id="32" name="Straight Arrow Connector 31"/>
            <p:cNvCxnSpPr/>
            <p:nvPr/>
          </p:nvCxnSpPr>
          <p:spPr>
            <a:xfrm flipV="1">
              <a:off x="3124200" y="2133600"/>
              <a:ext cx="762000" cy="725269"/>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133600" y="2057400"/>
              <a:ext cx="1828800" cy="369332"/>
            </a:xfrm>
            <a:prstGeom prst="rect">
              <a:avLst/>
            </a:prstGeom>
            <a:noFill/>
          </p:spPr>
          <p:txBody>
            <a:bodyPr wrap="square" rtlCol="0">
              <a:spAutoFit/>
            </a:bodyPr>
            <a:lstStyle/>
            <a:p>
              <a:pPr algn="ctr"/>
              <a:r>
                <a:rPr lang="en-US" dirty="0" smtClean="0">
                  <a:solidFill>
                    <a:srgbClr val="FF0000"/>
                  </a:solidFill>
                </a:rPr>
                <a:t>(2) </a:t>
              </a:r>
              <a:r>
                <a:rPr lang="en-US" dirty="0" smtClean="0"/>
                <a:t>foo.org</a:t>
              </a:r>
              <a:endParaRPr lang="en-US" dirty="0"/>
            </a:p>
          </p:txBody>
        </p:sp>
      </p:grpSp>
      <p:grpSp>
        <p:nvGrpSpPr>
          <p:cNvPr id="46" name="Group 45"/>
          <p:cNvGrpSpPr/>
          <p:nvPr>
            <p:custDataLst>
              <p:tags r:id="rId18"/>
            </p:custDataLst>
          </p:nvPr>
        </p:nvGrpSpPr>
        <p:grpSpPr>
          <a:xfrm>
            <a:off x="3124200" y="2133600"/>
            <a:ext cx="1828800" cy="877670"/>
            <a:chOff x="3124200" y="2133600"/>
            <a:chExt cx="1828800" cy="877670"/>
          </a:xfrm>
        </p:grpSpPr>
        <p:sp>
          <p:nvSpPr>
            <p:cNvPr id="36" name="TextBox 35"/>
            <p:cNvSpPr txBox="1"/>
            <p:nvPr/>
          </p:nvSpPr>
          <p:spPr>
            <a:xfrm>
              <a:off x="3810000" y="2286000"/>
              <a:ext cx="1143000" cy="369332"/>
            </a:xfrm>
            <a:prstGeom prst="rect">
              <a:avLst/>
            </a:prstGeom>
            <a:noFill/>
          </p:spPr>
          <p:txBody>
            <a:bodyPr wrap="square" rtlCol="0">
              <a:spAutoFit/>
            </a:bodyPr>
            <a:lstStyle/>
            <a:p>
              <a:pPr algn="ctr"/>
              <a:r>
                <a:rPr lang="en-US" dirty="0" smtClean="0">
                  <a:solidFill>
                    <a:srgbClr val="FF0000"/>
                  </a:solidFill>
                </a:rPr>
                <a:t>(3) </a:t>
              </a:r>
              <a:r>
                <a:rPr lang="en-US" dirty="0" smtClean="0"/>
                <a:t>1.2.3.4</a:t>
              </a:r>
              <a:endParaRPr lang="en-US" dirty="0"/>
            </a:p>
          </p:txBody>
        </p:sp>
        <p:cxnSp>
          <p:nvCxnSpPr>
            <p:cNvPr id="37" name="Straight Arrow Connector 36"/>
            <p:cNvCxnSpPr>
              <a:endCxn id="31" idx="3"/>
            </p:cNvCxnSpPr>
            <p:nvPr/>
          </p:nvCxnSpPr>
          <p:spPr>
            <a:xfrm flipV="1">
              <a:off x="3124200" y="2133600"/>
              <a:ext cx="952500" cy="877670"/>
            </a:xfrm>
            <a:prstGeom prst="straightConnector1">
              <a:avLst/>
            </a:prstGeom>
            <a:ln w="19050">
              <a:headEnd type="stealth" w="lg" len="med"/>
              <a:tailEnd type="none" w="lg" len="med"/>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10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10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10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0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10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1000"/>
                                        <p:tgtEl>
                                          <p:spTgt spid="4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Dissecting the Request</a:t>
            </a:r>
            <a:endParaRPr lang="en-US" dirty="0"/>
          </a:p>
        </p:txBody>
      </p:sp>
      <p:sp>
        <p:nvSpPr>
          <p:cNvPr id="3" name="TextBox 2"/>
          <p:cNvSpPr txBox="1"/>
          <p:nvPr>
            <p:custDataLst>
              <p:tags r:id="rId3"/>
            </p:custDataLst>
          </p:nvPr>
        </p:nvSpPr>
        <p:spPr>
          <a:xfrm>
            <a:off x="762000" y="2895600"/>
            <a:ext cx="7696200" cy="2308324"/>
          </a:xfrm>
          <a:prstGeom prst="rect">
            <a:avLst/>
          </a:prstGeom>
          <a:noFill/>
        </p:spPr>
        <p:txBody>
          <a:bodyPr wrap="square" rtlCol="0">
            <a:spAutoFit/>
          </a:bodyPr>
          <a:lstStyle/>
          <a:p>
            <a:r>
              <a:rPr lang="en-US" sz="2400" dirty="0" smtClean="0">
                <a:latin typeface="Courier New" pitchFamily="49" charset="0"/>
                <a:cs typeface="Courier New" pitchFamily="49" charset="0"/>
              </a:rPr>
              <a:t>GET /comp HTTP/1.1</a:t>
            </a:r>
          </a:p>
          <a:p>
            <a:r>
              <a:rPr lang="en-US" sz="2400" dirty="0" smtClean="0">
                <a:latin typeface="Courier New" pitchFamily="49" charset="0"/>
                <a:cs typeface="Courier New" pitchFamily="49" charset="0"/>
              </a:rPr>
              <a:t>Host: www.harding.edu</a:t>
            </a:r>
          </a:p>
          <a:p>
            <a:r>
              <a:rPr lang="en-US" sz="2400" dirty="0" smtClean="0">
                <a:latin typeface="Courier New" pitchFamily="49" charset="0"/>
                <a:cs typeface="Courier New" pitchFamily="49" charset="0"/>
              </a:rPr>
              <a:t>User-Agent: Mozilla/5.0 Firefox/3.6.8</a:t>
            </a:r>
          </a:p>
          <a:p>
            <a:endParaRPr lang="en-US" sz="2400" dirty="0" smtClean="0">
              <a:latin typeface="Courier New" pitchFamily="49" charset="0"/>
              <a:cs typeface="Courier New" pitchFamily="49" charset="0"/>
            </a:endParaRPr>
          </a:p>
          <a:p>
            <a:endParaRPr lang="en-US" sz="2400" dirty="0" smtClean="0">
              <a:latin typeface="Courier New" pitchFamily="49" charset="0"/>
              <a:cs typeface="Courier New" pitchFamily="49" charset="0"/>
            </a:endParaRPr>
          </a:p>
          <a:p>
            <a:endParaRPr lang="en-US" sz="2400" dirty="0"/>
          </a:p>
        </p:txBody>
      </p:sp>
      <p:sp>
        <p:nvSpPr>
          <p:cNvPr id="8" name="Oval 7"/>
          <p:cNvSpPr/>
          <p:nvPr>
            <p:custDataLst>
              <p:tags r:id="rId4"/>
            </p:custDataLst>
          </p:nvPr>
        </p:nvSpPr>
        <p:spPr>
          <a:xfrm>
            <a:off x="762000" y="2895600"/>
            <a:ext cx="762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endCxn id="8" idx="7"/>
          </p:cNvCxnSpPr>
          <p:nvPr>
            <p:custDataLst>
              <p:tags r:id="rId5"/>
            </p:custDataLst>
          </p:nvPr>
        </p:nvCxnSpPr>
        <p:spPr>
          <a:xfrm rot="5400000">
            <a:off x="1399759" y="2669212"/>
            <a:ext cx="305993" cy="280693"/>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custDataLst>
              <p:tags r:id="rId6"/>
            </p:custDataLst>
          </p:nvPr>
        </p:nvSpPr>
        <p:spPr>
          <a:xfrm>
            <a:off x="990600" y="2133600"/>
            <a:ext cx="2362200" cy="461665"/>
          </a:xfrm>
          <a:prstGeom prst="rect">
            <a:avLst/>
          </a:prstGeom>
          <a:noFill/>
        </p:spPr>
        <p:txBody>
          <a:bodyPr wrap="square" rtlCol="0">
            <a:spAutoFit/>
          </a:bodyPr>
          <a:lstStyle/>
          <a:p>
            <a:r>
              <a:rPr lang="en-US" sz="2400" dirty="0" smtClean="0">
                <a:solidFill>
                  <a:srgbClr val="FF0000"/>
                </a:solidFill>
              </a:rPr>
              <a:t>Request type</a:t>
            </a:r>
            <a:endParaRPr lang="en-US" sz="2400" dirty="0">
              <a:solidFill>
                <a:srgbClr val="FF0000"/>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Dissecting the Request</a:t>
            </a:r>
            <a:endParaRPr lang="en-US" dirty="0"/>
          </a:p>
        </p:txBody>
      </p:sp>
      <p:sp>
        <p:nvSpPr>
          <p:cNvPr id="3" name="TextBox 2"/>
          <p:cNvSpPr txBox="1"/>
          <p:nvPr>
            <p:custDataLst>
              <p:tags r:id="rId3"/>
            </p:custDataLst>
          </p:nvPr>
        </p:nvSpPr>
        <p:spPr>
          <a:xfrm>
            <a:off x="762000" y="2895600"/>
            <a:ext cx="7696200" cy="2308324"/>
          </a:xfrm>
          <a:prstGeom prst="rect">
            <a:avLst/>
          </a:prstGeom>
          <a:noFill/>
        </p:spPr>
        <p:txBody>
          <a:bodyPr wrap="square" rtlCol="0">
            <a:spAutoFit/>
          </a:bodyPr>
          <a:lstStyle/>
          <a:p>
            <a:r>
              <a:rPr lang="en-US" sz="2400" dirty="0" smtClean="0">
                <a:latin typeface="Courier New" pitchFamily="49" charset="0"/>
                <a:cs typeface="Courier New" pitchFamily="49" charset="0"/>
              </a:rPr>
              <a:t>GET /comp HTTP/1.1</a:t>
            </a:r>
          </a:p>
          <a:p>
            <a:r>
              <a:rPr lang="en-US" sz="2400" dirty="0" smtClean="0">
                <a:latin typeface="Courier New" pitchFamily="49" charset="0"/>
                <a:cs typeface="Courier New" pitchFamily="49" charset="0"/>
              </a:rPr>
              <a:t>Host: www.harding.edu</a:t>
            </a:r>
          </a:p>
          <a:p>
            <a:r>
              <a:rPr lang="en-US" sz="2400" dirty="0" smtClean="0">
                <a:latin typeface="Courier New" pitchFamily="49" charset="0"/>
                <a:cs typeface="Courier New" pitchFamily="49" charset="0"/>
              </a:rPr>
              <a:t>User-Agent: Mozilla/5.0 Firefox/3.6.8</a:t>
            </a:r>
          </a:p>
          <a:p>
            <a:endParaRPr lang="en-US" sz="2400" dirty="0" smtClean="0">
              <a:latin typeface="Courier New" pitchFamily="49" charset="0"/>
              <a:cs typeface="Courier New" pitchFamily="49" charset="0"/>
            </a:endParaRPr>
          </a:p>
          <a:p>
            <a:endParaRPr lang="en-US" sz="2400" dirty="0" smtClean="0">
              <a:latin typeface="Courier New" pitchFamily="49" charset="0"/>
              <a:cs typeface="Courier New" pitchFamily="49" charset="0"/>
            </a:endParaRPr>
          </a:p>
          <a:p>
            <a:endParaRPr lang="en-US" sz="2400" dirty="0"/>
          </a:p>
        </p:txBody>
      </p:sp>
      <p:sp>
        <p:nvSpPr>
          <p:cNvPr id="8" name="Oval 7"/>
          <p:cNvSpPr/>
          <p:nvPr>
            <p:custDataLst>
              <p:tags r:id="rId4"/>
            </p:custDataLst>
          </p:nvPr>
        </p:nvSpPr>
        <p:spPr>
          <a:xfrm>
            <a:off x="1524000" y="28956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custDataLst>
              <p:tags r:id="rId5"/>
            </p:custDataLst>
          </p:nvPr>
        </p:nvCxnSpPr>
        <p:spPr>
          <a:xfrm rot="16200000" flipH="1">
            <a:off x="1981202" y="2781299"/>
            <a:ext cx="228599" cy="3"/>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custDataLst>
              <p:tags r:id="rId6"/>
            </p:custDataLst>
          </p:nvPr>
        </p:nvSpPr>
        <p:spPr>
          <a:xfrm>
            <a:off x="1219200" y="2180095"/>
            <a:ext cx="1752600" cy="461665"/>
          </a:xfrm>
          <a:prstGeom prst="rect">
            <a:avLst/>
          </a:prstGeom>
          <a:noFill/>
        </p:spPr>
        <p:txBody>
          <a:bodyPr wrap="square" rtlCol="0">
            <a:spAutoFit/>
          </a:bodyPr>
          <a:lstStyle/>
          <a:p>
            <a:pPr algn="ctr"/>
            <a:r>
              <a:rPr lang="en-US" sz="2400" dirty="0" smtClean="0">
                <a:solidFill>
                  <a:srgbClr val="FF0000"/>
                </a:solidFill>
              </a:rPr>
              <a:t>Path</a:t>
            </a:r>
            <a:endParaRPr lang="en-US" sz="2400" dirty="0">
              <a:solidFill>
                <a:srgbClr val="FF0000"/>
              </a:solidFill>
            </a:endParaRPr>
          </a:p>
        </p:txBody>
      </p:sp>
    </p:spTree>
    <p:custDataLst>
      <p:tags r:id="rId1"/>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Dissecting the Request</a:t>
            </a:r>
            <a:endParaRPr lang="en-US" dirty="0"/>
          </a:p>
        </p:txBody>
      </p:sp>
      <p:sp>
        <p:nvSpPr>
          <p:cNvPr id="3" name="TextBox 2"/>
          <p:cNvSpPr txBox="1"/>
          <p:nvPr>
            <p:custDataLst>
              <p:tags r:id="rId3"/>
            </p:custDataLst>
          </p:nvPr>
        </p:nvSpPr>
        <p:spPr>
          <a:xfrm>
            <a:off x="762000" y="2895600"/>
            <a:ext cx="7696200" cy="2308324"/>
          </a:xfrm>
          <a:prstGeom prst="rect">
            <a:avLst/>
          </a:prstGeom>
          <a:noFill/>
        </p:spPr>
        <p:txBody>
          <a:bodyPr wrap="square" rtlCol="0">
            <a:spAutoFit/>
          </a:bodyPr>
          <a:lstStyle/>
          <a:p>
            <a:r>
              <a:rPr lang="en-US" sz="2400" dirty="0" smtClean="0">
                <a:latin typeface="Courier New" pitchFamily="49" charset="0"/>
                <a:cs typeface="Courier New" pitchFamily="49" charset="0"/>
              </a:rPr>
              <a:t>GET /comp HTTP/1.1</a:t>
            </a:r>
          </a:p>
          <a:p>
            <a:r>
              <a:rPr lang="en-US" sz="2400" dirty="0" smtClean="0">
                <a:latin typeface="Courier New" pitchFamily="49" charset="0"/>
                <a:cs typeface="Courier New" pitchFamily="49" charset="0"/>
              </a:rPr>
              <a:t>Host: www.harding.edu</a:t>
            </a:r>
          </a:p>
          <a:p>
            <a:r>
              <a:rPr lang="en-US" sz="2400" dirty="0" smtClean="0">
                <a:latin typeface="Courier New" pitchFamily="49" charset="0"/>
                <a:cs typeface="Courier New" pitchFamily="49" charset="0"/>
              </a:rPr>
              <a:t>User-Agent: Mozilla/5.0 Firefox/3.6.8</a:t>
            </a:r>
          </a:p>
          <a:p>
            <a:endParaRPr lang="en-US" sz="2400" dirty="0" smtClean="0">
              <a:latin typeface="Courier New" pitchFamily="49" charset="0"/>
              <a:cs typeface="Courier New" pitchFamily="49" charset="0"/>
            </a:endParaRPr>
          </a:p>
          <a:p>
            <a:endParaRPr lang="en-US" sz="2400" dirty="0" smtClean="0">
              <a:latin typeface="Courier New" pitchFamily="49" charset="0"/>
              <a:cs typeface="Courier New" pitchFamily="49" charset="0"/>
            </a:endParaRPr>
          </a:p>
          <a:p>
            <a:endParaRPr lang="en-US" sz="2400" dirty="0"/>
          </a:p>
        </p:txBody>
      </p:sp>
      <p:sp>
        <p:nvSpPr>
          <p:cNvPr id="8" name="Oval 7"/>
          <p:cNvSpPr/>
          <p:nvPr>
            <p:custDataLst>
              <p:tags r:id="rId4"/>
            </p:custDataLst>
          </p:nvPr>
        </p:nvSpPr>
        <p:spPr>
          <a:xfrm>
            <a:off x="2590800" y="2895600"/>
            <a:ext cx="17526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custDataLst>
              <p:tags r:id="rId5"/>
            </p:custDataLst>
          </p:nvPr>
        </p:nvCxnSpPr>
        <p:spPr>
          <a:xfrm rot="16200000" flipH="1">
            <a:off x="3368300" y="2781299"/>
            <a:ext cx="228599" cy="3"/>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custDataLst>
              <p:tags r:id="rId6"/>
            </p:custDataLst>
          </p:nvPr>
        </p:nvSpPr>
        <p:spPr>
          <a:xfrm>
            <a:off x="2438400" y="2133600"/>
            <a:ext cx="2362200" cy="461665"/>
          </a:xfrm>
          <a:prstGeom prst="rect">
            <a:avLst/>
          </a:prstGeom>
          <a:noFill/>
        </p:spPr>
        <p:txBody>
          <a:bodyPr wrap="square" rtlCol="0">
            <a:spAutoFit/>
          </a:bodyPr>
          <a:lstStyle/>
          <a:p>
            <a:pPr algn="ctr"/>
            <a:r>
              <a:rPr lang="en-US" sz="2400" dirty="0" smtClean="0">
                <a:solidFill>
                  <a:srgbClr val="FF0000"/>
                </a:solidFill>
              </a:rPr>
              <a:t>HTTP version</a:t>
            </a:r>
            <a:endParaRPr lang="en-US" sz="2400" dirty="0">
              <a:solidFill>
                <a:srgbClr val="FF0000"/>
              </a:solidFill>
            </a:endParaRPr>
          </a:p>
        </p:txBody>
      </p:sp>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Dissecting the Request</a:t>
            </a:r>
            <a:endParaRPr lang="en-US" dirty="0"/>
          </a:p>
        </p:txBody>
      </p:sp>
      <p:sp>
        <p:nvSpPr>
          <p:cNvPr id="3" name="TextBox 2"/>
          <p:cNvSpPr txBox="1"/>
          <p:nvPr>
            <p:custDataLst>
              <p:tags r:id="rId3"/>
            </p:custDataLst>
          </p:nvPr>
        </p:nvSpPr>
        <p:spPr>
          <a:xfrm>
            <a:off x="762000" y="2895600"/>
            <a:ext cx="7696200" cy="2308324"/>
          </a:xfrm>
          <a:prstGeom prst="rect">
            <a:avLst/>
          </a:prstGeom>
          <a:noFill/>
        </p:spPr>
        <p:txBody>
          <a:bodyPr wrap="square" rtlCol="0">
            <a:spAutoFit/>
          </a:bodyPr>
          <a:lstStyle/>
          <a:p>
            <a:r>
              <a:rPr lang="en-US" sz="2400" dirty="0" smtClean="0">
                <a:latin typeface="Courier New" pitchFamily="49" charset="0"/>
                <a:cs typeface="Courier New" pitchFamily="49" charset="0"/>
              </a:rPr>
              <a:t>GET /comp HTTP/1.1</a:t>
            </a:r>
          </a:p>
          <a:p>
            <a:r>
              <a:rPr lang="en-US" sz="2400" dirty="0" smtClean="0">
                <a:latin typeface="Courier New" pitchFamily="49" charset="0"/>
                <a:cs typeface="Courier New" pitchFamily="49" charset="0"/>
              </a:rPr>
              <a:t>Host: www.harding.edu</a:t>
            </a:r>
          </a:p>
          <a:p>
            <a:r>
              <a:rPr lang="en-US" sz="2400" dirty="0" smtClean="0">
                <a:latin typeface="Courier New" pitchFamily="49" charset="0"/>
                <a:cs typeface="Courier New" pitchFamily="49" charset="0"/>
              </a:rPr>
              <a:t>User-Agent: Mozilla/5.0 Firefox/3.6.8</a:t>
            </a:r>
          </a:p>
          <a:p>
            <a:endParaRPr lang="en-US" sz="2400" dirty="0" smtClean="0">
              <a:latin typeface="Courier New" pitchFamily="49" charset="0"/>
              <a:cs typeface="Courier New" pitchFamily="49" charset="0"/>
            </a:endParaRPr>
          </a:p>
          <a:p>
            <a:endParaRPr lang="en-US" sz="2400" dirty="0" smtClean="0">
              <a:latin typeface="Courier New" pitchFamily="49" charset="0"/>
              <a:cs typeface="Courier New" pitchFamily="49" charset="0"/>
            </a:endParaRPr>
          </a:p>
          <a:p>
            <a:endParaRPr lang="en-US" sz="2400" dirty="0"/>
          </a:p>
        </p:txBody>
      </p:sp>
      <p:sp>
        <p:nvSpPr>
          <p:cNvPr id="8" name="Oval 7"/>
          <p:cNvSpPr/>
          <p:nvPr>
            <p:custDataLst>
              <p:tags r:id="rId4"/>
            </p:custDataLst>
          </p:nvPr>
        </p:nvSpPr>
        <p:spPr>
          <a:xfrm>
            <a:off x="1752600" y="3276600"/>
            <a:ext cx="32004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custDataLst>
              <p:tags r:id="rId5"/>
            </p:custDataLst>
          </p:nvPr>
        </p:nvCxnSpPr>
        <p:spPr>
          <a:xfrm rot="5400000">
            <a:off x="4648203" y="3048001"/>
            <a:ext cx="304799" cy="304797"/>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custDataLst>
              <p:tags r:id="rId6"/>
            </p:custDataLst>
          </p:nvPr>
        </p:nvSpPr>
        <p:spPr>
          <a:xfrm>
            <a:off x="4343400" y="2514600"/>
            <a:ext cx="2362200" cy="461665"/>
          </a:xfrm>
          <a:prstGeom prst="rect">
            <a:avLst/>
          </a:prstGeom>
          <a:noFill/>
        </p:spPr>
        <p:txBody>
          <a:bodyPr wrap="square" rtlCol="0">
            <a:spAutoFit/>
          </a:bodyPr>
          <a:lstStyle/>
          <a:p>
            <a:pPr algn="ctr"/>
            <a:r>
              <a:rPr lang="en-US" sz="2400" dirty="0" smtClean="0">
                <a:solidFill>
                  <a:srgbClr val="FF0000"/>
                </a:solidFill>
              </a:rPr>
              <a:t>Hostname</a:t>
            </a:r>
            <a:endParaRPr lang="en-US" sz="2400" dirty="0">
              <a:solidFill>
                <a:srgbClr val="FF0000"/>
              </a:solidFill>
            </a:endParaRPr>
          </a:p>
        </p:txBody>
      </p:sp>
    </p:spTree>
    <p:custDataLst>
      <p:tags r:id="rId1"/>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Dissecting the Request</a:t>
            </a:r>
            <a:endParaRPr lang="en-US" dirty="0"/>
          </a:p>
        </p:txBody>
      </p:sp>
      <p:sp>
        <p:nvSpPr>
          <p:cNvPr id="3" name="TextBox 2"/>
          <p:cNvSpPr txBox="1"/>
          <p:nvPr>
            <p:custDataLst>
              <p:tags r:id="rId3"/>
            </p:custDataLst>
          </p:nvPr>
        </p:nvSpPr>
        <p:spPr>
          <a:xfrm>
            <a:off x="762000" y="2895600"/>
            <a:ext cx="7696200" cy="2308324"/>
          </a:xfrm>
          <a:prstGeom prst="rect">
            <a:avLst/>
          </a:prstGeom>
          <a:noFill/>
        </p:spPr>
        <p:txBody>
          <a:bodyPr wrap="square" rtlCol="0">
            <a:spAutoFit/>
          </a:bodyPr>
          <a:lstStyle/>
          <a:p>
            <a:r>
              <a:rPr lang="en-US" sz="2400" dirty="0" smtClean="0">
                <a:latin typeface="Courier New" pitchFamily="49" charset="0"/>
                <a:cs typeface="Courier New" pitchFamily="49" charset="0"/>
              </a:rPr>
              <a:t>GET /comp HTTP/1.1</a:t>
            </a:r>
          </a:p>
          <a:p>
            <a:r>
              <a:rPr lang="en-US" sz="2400" dirty="0" smtClean="0">
                <a:latin typeface="Courier New" pitchFamily="49" charset="0"/>
                <a:cs typeface="Courier New" pitchFamily="49" charset="0"/>
              </a:rPr>
              <a:t>Host: www.harding.edu</a:t>
            </a:r>
          </a:p>
          <a:p>
            <a:r>
              <a:rPr lang="en-US" sz="2400" dirty="0" smtClean="0">
                <a:latin typeface="Courier New" pitchFamily="49" charset="0"/>
                <a:cs typeface="Courier New" pitchFamily="49" charset="0"/>
              </a:rPr>
              <a:t>User-Agent: Mozilla/5.0 Firefox/3.6.8</a:t>
            </a:r>
          </a:p>
          <a:p>
            <a:endParaRPr lang="en-US" sz="2400" dirty="0" smtClean="0">
              <a:latin typeface="Courier New" pitchFamily="49" charset="0"/>
              <a:cs typeface="Courier New" pitchFamily="49" charset="0"/>
            </a:endParaRPr>
          </a:p>
          <a:p>
            <a:endParaRPr lang="en-US" sz="2400" dirty="0" smtClean="0">
              <a:latin typeface="Courier New" pitchFamily="49" charset="0"/>
              <a:cs typeface="Courier New" pitchFamily="49" charset="0"/>
            </a:endParaRPr>
          </a:p>
          <a:p>
            <a:endParaRPr lang="en-US" sz="2400" dirty="0"/>
          </a:p>
        </p:txBody>
      </p:sp>
      <p:sp>
        <p:nvSpPr>
          <p:cNvPr id="8" name="Oval 7"/>
          <p:cNvSpPr/>
          <p:nvPr>
            <p:custDataLst>
              <p:tags r:id="rId4"/>
            </p:custDataLst>
          </p:nvPr>
        </p:nvSpPr>
        <p:spPr>
          <a:xfrm>
            <a:off x="2819400" y="3581400"/>
            <a:ext cx="49530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custDataLst>
              <p:tags r:id="rId5"/>
            </p:custDataLst>
          </p:nvPr>
        </p:nvCxnSpPr>
        <p:spPr>
          <a:xfrm rot="5400000">
            <a:off x="5753100" y="3314700"/>
            <a:ext cx="304799" cy="228599"/>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custDataLst>
              <p:tags r:id="rId6"/>
            </p:custDataLst>
          </p:nvPr>
        </p:nvSpPr>
        <p:spPr>
          <a:xfrm>
            <a:off x="5334000" y="2667000"/>
            <a:ext cx="2362200" cy="461665"/>
          </a:xfrm>
          <a:prstGeom prst="rect">
            <a:avLst/>
          </a:prstGeom>
          <a:noFill/>
        </p:spPr>
        <p:txBody>
          <a:bodyPr wrap="square" rtlCol="0">
            <a:spAutoFit/>
          </a:bodyPr>
          <a:lstStyle/>
          <a:p>
            <a:pPr algn="ctr"/>
            <a:r>
              <a:rPr lang="en-US" sz="2400" dirty="0" smtClean="0">
                <a:solidFill>
                  <a:srgbClr val="FF0000"/>
                </a:solidFill>
              </a:rPr>
              <a:t>Identify client</a:t>
            </a:r>
            <a:endParaRPr lang="en-US" sz="2400" dirty="0">
              <a:solidFill>
                <a:srgbClr val="FF0000"/>
              </a:solidFill>
            </a:endParaRPr>
          </a:p>
        </p:txBody>
      </p:sp>
    </p:spTree>
    <p:custDataLst>
      <p:tags r:id="rId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custDataLst>
              <p:tags r:id="rId2"/>
            </p:custDataLst>
          </p:nvPr>
        </p:nvSpPr>
        <p:spPr>
          <a:xfrm>
            <a:off x="2362200" y="6400800"/>
            <a:ext cx="4191000" cy="369332"/>
          </a:xfrm>
          <a:prstGeom prst="rect">
            <a:avLst/>
          </a:prstGeom>
          <a:noFill/>
        </p:spPr>
        <p:txBody>
          <a:bodyPr wrap="square" rtlCol="0">
            <a:spAutoFit/>
          </a:bodyPr>
          <a:lstStyle/>
          <a:p>
            <a:pPr algn="ctr"/>
            <a:r>
              <a:rPr lang="en-US" dirty="0">
                <a:solidFill>
                  <a:schemeClr val="bg1"/>
                </a:solidFill>
                <a:hlinkClick r:id="rId5"/>
              </a:rPr>
              <a:t>http://internet-map.net</a:t>
            </a:r>
            <a:r>
              <a:rPr lang="en-US" dirty="0" smtClean="0">
                <a:solidFill>
                  <a:schemeClr val="bg1"/>
                </a:solidFill>
                <a:hlinkClick r:id="rId5"/>
              </a:rPr>
              <a:t>/</a:t>
            </a:r>
            <a:r>
              <a:rPr lang="en-US" dirty="0" smtClean="0">
                <a:solidFill>
                  <a:schemeClr val="bg1"/>
                </a:solidFill>
              </a:rPr>
              <a:t> </a:t>
            </a:r>
            <a:endParaRPr lang="en-US" dirty="0">
              <a:solidFill>
                <a:schemeClr val="bg1"/>
              </a:solidFill>
            </a:endParaRPr>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228600"/>
            <a:ext cx="8500241" cy="609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8960883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Dissecting the Response</a:t>
            </a:r>
            <a:endParaRPr lang="en-US" dirty="0"/>
          </a:p>
        </p:txBody>
      </p:sp>
      <p:sp>
        <p:nvSpPr>
          <p:cNvPr id="3" name="TextBox 2"/>
          <p:cNvSpPr txBox="1"/>
          <p:nvPr>
            <p:custDataLst>
              <p:tags r:id="rId3"/>
            </p:custDataLst>
          </p:nvPr>
        </p:nvSpPr>
        <p:spPr>
          <a:xfrm>
            <a:off x="1295400" y="1676400"/>
            <a:ext cx="7696200" cy="3970318"/>
          </a:xfrm>
          <a:prstGeom prst="rect">
            <a:avLst/>
          </a:prstGeom>
          <a:noFill/>
        </p:spPr>
        <p:txBody>
          <a:bodyPr wrap="square" rtlCol="0">
            <a:spAutoFit/>
          </a:bodyPr>
          <a:lstStyle/>
          <a:p>
            <a:r>
              <a:rPr lang="en-US" dirty="0" smtClean="0">
                <a:latin typeface="Courier New" pitchFamily="49" charset="0"/>
                <a:cs typeface="Courier New" pitchFamily="49" charset="0"/>
              </a:rPr>
              <a:t>HTTP/1.1 200 OK</a:t>
            </a:r>
          </a:p>
          <a:p>
            <a:r>
              <a:rPr lang="en-US" dirty="0" smtClean="0">
                <a:latin typeface="Courier New" pitchFamily="49" charset="0"/>
                <a:cs typeface="Courier New" pitchFamily="49" charset="0"/>
              </a:rPr>
              <a:t>Content-Length: 6018</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Content-Type: text/html</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Content-Location: http://www.harding.edu/comp/</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Last-Modified: </a:t>
            </a:r>
            <a:r>
              <a:rPr lang="sv-SE" dirty="0" smtClean="0">
                <a:latin typeface="Courier New" pitchFamily="49" charset="0"/>
                <a:cs typeface="Courier New" pitchFamily="49" charset="0"/>
              </a:rPr>
              <a:t>Mon, 05 Jul 2010 18:49:40 GMT</a:t>
            </a:r>
          </a:p>
          <a:p>
            <a:r>
              <a:rPr lang="sv-SE" dirty="0" smtClean="0">
                <a:latin typeface="Courier New" pitchFamily="49" charset="0"/>
                <a:cs typeface="Courier New" pitchFamily="49" charset="0"/>
              </a:rPr>
              <a:t>Server: Microsoft-IIS/6.0 </a:t>
            </a:r>
          </a:p>
          <a:p>
            <a:endParaRPr lang="sv-SE" dirty="0">
              <a:latin typeface="Courier New" pitchFamily="49" charset="0"/>
              <a:cs typeface="Courier New" pitchFamily="49" charset="0"/>
            </a:endParaRPr>
          </a:p>
          <a:p>
            <a:r>
              <a:rPr lang="en-US" dirty="0" smtClean="0">
                <a:latin typeface="Courier New" pitchFamily="49" charset="0"/>
                <a:cs typeface="Courier New" pitchFamily="49" charset="0"/>
              </a:rPr>
              <a:t>&lt;!DOCTYPE html PUBLIC "-//W3C//DTD HTML 4.01//EN" "http://www.w3.org/TR/html4/strict.dtd"&gt; &lt;html&gt; &lt;head&gt; &lt;title&gt;Harding University - Computer Science&lt;/title&gt;</a:t>
            </a:r>
          </a:p>
          <a:p>
            <a:r>
              <a:rPr lang="en-US" dirty="0" smtClean="0">
                <a:latin typeface="Courier New" pitchFamily="49" charset="0"/>
                <a:cs typeface="Courier New" pitchFamily="49" charset="0"/>
              </a:rPr>
              <a:t>Etc...</a:t>
            </a:r>
            <a:endParaRPr lang="sv-SE" dirty="0" smtClean="0">
              <a:latin typeface="Courier New" pitchFamily="49" charset="0"/>
              <a:cs typeface="Courier New" pitchFamily="49" charset="0"/>
            </a:endParaRPr>
          </a:p>
          <a:p>
            <a:endParaRPr lang="en-US" dirty="0" smtClean="0">
              <a:latin typeface="Courier New" pitchFamily="49" charset="0"/>
              <a:cs typeface="Courier New" pitchFamily="49" charset="0"/>
            </a:endParaRPr>
          </a:p>
          <a:p>
            <a:endParaRPr lang="en-US" dirty="0" smtClean="0">
              <a:latin typeface="Courier New" pitchFamily="49" charset="0"/>
              <a:cs typeface="Courier New" pitchFamily="49" charset="0"/>
            </a:endParaRPr>
          </a:p>
          <a:p>
            <a:endParaRPr lang="en-US" dirty="0"/>
          </a:p>
        </p:txBody>
      </p:sp>
      <p:sp>
        <p:nvSpPr>
          <p:cNvPr id="4" name="Left Brace 3"/>
          <p:cNvSpPr/>
          <p:nvPr>
            <p:custDataLst>
              <p:tags r:id="rId4"/>
            </p:custDataLst>
          </p:nvPr>
        </p:nvSpPr>
        <p:spPr>
          <a:xfrm>
            <a:off x="1066800" y="1600200"/>
            <a:ext cx="152400" cy="1828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custDataLst>
              <p:tags r:id="rId5"/>
            </p:custDataLst>
          </p:nvPr>
        </p:nvSpPr>
        <p:spPr>
          <a:xfrm>
            <a:off x="0" y="2286000"/>
            <a:ext cx="990600" cy="369332"/>
          </a:xfrm>
          <a:prstGeom prst="rect">
            <a:avLst/>
          </a:prstGeom>
          <a:noFill/>
        </p:spPr>
        <p:txBody>
          <a:bodyPr wrap="square" rtlCol="0">
            <a:spAutoFit/>
          </a:bodyPr>
          <a:lstStyle/>
          <a:p>
            <a:pPr algn="ctr"/>
            <a:r>
              <a:rPr lang="en-US" dirty="0" smtClean="0">
                <a:solidFill>
                  <a:srgbClr val="FF0000"/>
                </a:solidFill>
              </a:rPr>
              <a:t>Header</a:t>
            </a:r>
            <a:endParaRPr lang="en-US" dirty="0">
              <a:solidFill>
                <a:srgbClr val="FF0000"/>
              </a:solidFill>
            </a:endParaRPr>
          </a:p>
        </p:txBody>
      </p:sp>
      <p:sp>
        <p:nvSpPr>
          <p:cNvPr id="6" name="Left Brace 5"/>
          <p:cNvSpPr/>
          <p:nvPr>
            <p:custDataLst>
              <p:tags r:id="rId6"/>
            </p:custDataLst>
          </p:nvPr>
        </p:nvSpPr>
        <p:spPr>
          <a:xfrm>
            <a:off x="1066800" y="3657600"/>
            <a:ext cx="152400" cy="1828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custDataLst>
              <p:tags r:id="rId7"/>
            </p:custDataLst>
          </p:nvPr>
        </p:nvSpPr>
        <p:spPr>
          <a:xfrm>
            <a:off x="0" y="4343400"/>
            <a:ext cx="1066800" cy="646331"/>
          </a:xfrm>
          <a:prstGeom prst="rect">
            <a:avLst/>
          </a:prstGeom>
          <a:noFill/>
        </p:spPr>
        <p:txBody>
          <a:bodyPr wrap="square" rtlCol="0">
            <a:spAutoFit/>
          </a:bodyPr>
          <a:lstStyle/>
          <a:p>
            <a:pPr algn="ctr"/>
            <a:r>
              <a:rPr lang="en-US" dirty="0" smtClean="0">
                <a:solidFill>
                  <a:srgbClr val="FF0000"/>
                </a:solidFill>
              </a:rPr>
              <a:t>Message body</a:t>
            </a:r>
            <a:endParaRPr lang="en-US" dirty="0">
              <a:solidFill>
                <a:srgbClr val="FF0000"/>
              </a:solidFill>
            </a:endParaRPr>
          </a:p>
        </p:txBody>
      </p:sp>
      <p:grpSp>
        <p:nvGrpSpPr>
          <p:cNvPr id="11" name="Group 16"/>
          <p:cNvGrpSpPr/>
          <p:nvPr>
            <p:custDataLst>
              <p:tags r:id="rId8"/>
            </p:custDataLst>
          </p:nvPr>
        </p:nvGrpSpPr>
        <p:grpSpPr>
          <a:xfrm>
            <a:off x="228600" y="914400"/>
            <a:ext cx="2286000" cy="1143000"/>
            <a:chOff x="228600" y="914400"/>
            <a:chExt cx="2286000" cy="1143000"/>
          </a:xfrm>
        </p:grpSpPr>
        <p:sp>
          <p:nvSpPr>
            <p:cNvPr id="8" name="Oval 7"/>
            <p:cNvSpPr/>
            <p:nvPr/>
          </p:nvSpPr>
          <p:spPr>
            <a:xfrm>
              <a:off x="1295400" y="1600200"/>
              <a:ext cx="12192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1447800" y="1371600"/>
              <a:ext cx="228600" cy="219356"/>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8600" y="914400"/>
              <a:ext cx="1828800" cy="461665"/>
            </a:xfrm>
            <a:prstGeom prst="rect">
              <a:avLst/>
            </a:prstGeom>
            <a:noFill/>
          </p:spPr>
          <p:txBody>
            <a:bodyPr wrap="square" rtlCol="0">
              <a:spAutoFit/>
            </a:bodyPr>
            <a:lstStyle/>
            <a:p>
              <a:r>
                <a:rPr lang="en-US" sz="2400" dirty="0" smtClean="0">
                  <a:solidFill>
                    <a:srgbClr val="FF0000"/>
                  </a:solidFill>
                </a:rPr>
                <a:t>HTTP version</a:t>
              </a:r>
              <a:endParaRPr lang="en-US" sz="2400" dirty="0">
                <a:solidFill>
                  <a:srgbClr val="FF0000"/>
                </a:solidFill>
              </a:endParaRPr>
            </a:p>
          </p:txBody>
        </p:sp>
      </p:grpSp>
      <p:grpSp>
        <p:nvGrpSpPr>
          <p:cNvPr id="12" name="Group 17"/>
          <p:cNvGrpSpPr/>
          <p:nvPr>
            <p:custDataLst>
              <p:tags r:id="rId9"/>
            </p:custDataLst>
          </p:nvPr>
        </p:nvGrpSpPr>
        <p:grpSpPr>
          <a:xfrm>
            <a:off x="2514600" y="1219200"/>
            <a:ext cx="4495800" cy="838200"/>
            <a:chOff x="2514600" y="1219200"/>
            <a:chExt cx="4495800" cy="838200"/>
          </a:xfrm>
        </p:grpSpPr>
        <p:sp>
          <p:nvSpPr>
            <p:cNvPr id="13" name="Oval 12"/>
            <p:cNvSpPr/>
            <p:nvPr/>
          </p:nvSpPr>
          <p:spPr>
            <a:xfrm>
              <a:off x="2514600" y="1600200"/>
              <a:ext cx="10668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rot="10800000" flipV="1">
              <a:off x="3581400" y="1524000"/>
              <a:ext cx="457200" cy="219356"/>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114800" y="1219200"/>
              <a:ext cx="2895600" cy="461665"/>
            </a:xfrm>
            <a:prstGeom prst="rect">
              <a:avLst/>
            </a:prstGeom>
            <a:noFill/>
          </p:spPr>
          <p:txBody>
            <a:bodyPr wrap="square" rtlCol="0">
              <a:spAutoFit/>
            </a:bodyPr>
            <a:lstStyle/>
            <a:p>
              <a:r>
                <a:rPr lang="en-US" sz="2400" dirty="0" smtClean="0">
                  <a:solidFill>
                    <a:srgbClr val="FF0000"/>
                  </a:solidFill>
                </a:rPr>
                <a:t>Status code &amp; phrase</a:t>
              </a:r>
              <a:endParaRPr lang="en-US" sz="2400" dirty="0">
                <a:solidFill>
                  <a:srgbClr val="FF0000"/>
                </a:solidFill>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Status Line</a:t>
            </a:r>
            <a:endParaRPr lang="en-US" dirty="0"/>
          </a:p>
        </p:txBody>
      </p:sp>
      <p:sp>
        <p:nvSpPr>
          <p:cNvPr id="3" name="TextBox 2"/>
          <p:cNvSpPr txBox="1"/>
          <p:nvPr>
            <p:custDataLst>
              <p:tags r:id="rId3"/>
            </p:custDataLst>
          </p:nvPr>
        </p:nvSpPr>
        <p:spPr>
          <a:xfrm>
            <a:off x="2743200" y="2057400"/>
            <a:ext cx="3276600" cy="461665"/>
          </a:xfrm>
          <a:prstGeom prst="rect">
            <a:avLst/>
          </a:prstGeom>
          <a:noFill/>
        </p:spPr>
        <p:txBody>
          <a:bodyPr wrap="square" rtlCol="0">
            <a:spAutoFit/>
          </a:bodyPr>
          <a:lstStyle/>
          <a:p>
            <a:r>
              <a:rPr lang="en-US" sz="2400" dirty="0" smtClean="0">
                <a:latin typeface="Courier New" pitchFamily="49" charset="0"/>
                <a:cs typeface="Courier New" pitchFamily="49" charset="0"/>
              </a:rPr>
              <a:t>HTTP/1.1 200 OK</a:t>
            </a:r>
            <a:endParaRPr lang="sv-SE" sz="2400" dirty="0">
              <a:latin typeface="Courier New" pitchFamily="49" charset="0"/>
              <a:cs typeface="Courier New" pitchFamily="49" charset="0"/>
            </a:endParaRPr>
          </a:p>
        </p:txBody>
      </p:sp>
      <p:sp>
        <p:nvSpPr>
          <p:cNvPr id="13" name="TextBox 12"/>
          <p:cNvSpPr txBox="1"/>
          <p:nvPr>
            <p:custDataLst>
              <p:tags r:id="rId4"/>
            </p:custDataLst>
          </p:nvPr>
        </p:nvSpPr>
        <p:spPr>
          <a:xfrm>
            <a:off x="914400" y="3429000"/>
            <a:ext cx="6477000" cy="3416320"/>
          </a:xfrm>
          <a:prstGeom prst="rect">
            <a:avLst/>
          </a:prstGeom>
          <a:noFill/>
        </p:spPr>
        <p:txBody>
          <a:bodyPr wrap="square" rtlCol="0">
            <a:spAutoFit/>
          </a:bodyPr>
          <a:lstStyle/>
          <a:p>
            <a:r>
              <a:rPr lang="en-US" sz="2400" dirty="0" smtClean="0">
                <a:hlinkClick r:id="rId10"/>
              </a:rPr>
              <a:t>Popular status codes</a:t>
            </a:r>
            <a:r>
              <a:rPr lang="en-US" sz="2400" dirty="0" smtClean="0"/>
              <a:t>:</a:t>
            </a:r>
          </a:p>
          <a:p>
            <a:r>
              <a:rPr lang="en-US" sz="2400" dirty="0" smtClean="0"/>
              <a:t>200	Successful</a:t>
            </a:r>
          </a:p>
          <a:p>
            <a:r>
              <a:rPr lang="en-US" sz="2400" dirty="0" smtClean="0"/>
              <a:t>301 	Moved permanently</a:t>
            </a:r>
          </a:p>
          <a:p>
            <a:r>
              <a:rPr lang="en-US" sz="2400" dirty="0" smtClean="0"/>
              <a:t>302 	Found under different temporary URI</a:t>
            </a:r>
          </a:p>
          <a:p>
            <a:r>
              <a:rPr lang="en-US" sz="2400" dirty="0" smtClean="0"/>
              <a:t>304	Not modified</a:t>
            </a:r>
          </a:p>
          <a:p>
            <a:r>
              <a:rPr lang="en-US" sz="2400" dirty="0" smtClean="0"/>
              <a:t>403	Forbidden </a:t>
            </a:r>
          </a:p>
          <a:p>
            <a:r>
              <a:rPr lang="en-US" sz="2400" dirty="0" smtClean="0"/>
              <a:t>404	Not found</a:t>
            </a:r>
          </a:p>
          <a:p>
            <a:r>
              <a:rPr lang="en-US" sz="2400" dirty="0" smtClean="0"/>
              <a:t>500	Internal server error</a:t>
            </a:r>
          </a:p>
          <a:p>
            <a:endParaRPr lang="en-US" sz="2400" dirty="0"/>
          </a:p>
        </p:txBody>
      </p:sp>
      <p:sp>
        <p:nvSpPr>
          <p:cNvPr id="14" name="TextBox 13"/>
          <p:cNvSpPr txBox="1"/>
          <p:nvPr>
            <p:custDataLst>
              <p:tags r:id="rId5"/>
            </p:custDataLst>
          </p:nvPr>
        </p:nvSpPr>
        <p:spPr>
          <a:xfrm>
            <a:off x="2667000" y="2667000"/>
            <a:ext cx="1828800" cy="461665"/>
          </a:xfrm>
          <a:prstGeom prst="rect">
            <a:avLst/>
          </a:prstGeom>
          <a:noFill/>
        </p:spPr>
        <p:txBody>
          <a:bodyPr wrap="square" rtlCol="0">
            <a:spAutoFit/>
          </a:bodyPr>
          <a:lstStyle/>
          <a:p>
            <a:pPr algn="ctr"/>
            <a:r>
              <a:rPr lang="en-US" sz="2400" dirty="0" smtClean="0">
                <a:solidFill>
                  <a:srgbClr val="FF0000"/>
                </a:solidFill>
              </a:rPr>
              <a:t>HTTP version</a:t>
            </a:r>
            <a:endParaRPr lang="en-US" sz="2400" dirty="0">
              <a:solidFill>
                <a:srgbClr val="FF0000"/>
              </a:solidFill>
            </a:endParaRPr>
          </a:p>
        </p:txBody>
      </p:sp>
      <p:sp>
        <p:nvSpPr>
          <p:cNvPr id="15" name="Right Brace 14"/>
          <p:cNvSpPr/>
          <p:nvPr>
            <p:custDataLst>
              <p:tags r:id="rId6"/>
            </p:custDataLst>
          </p:nvPr>
        </p:nvSpPr>
        <p:spPr>
          <a:xfrm rot="5400000">
            <a:off x="3505200" y="1828800"/>
            <a:ext cx="152400" cy="1371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p:cNvSpPr/>
          <p:nvPr>
            <p:custDataLst>
              <p:tags r:id="rId7"/>
            </p:custDataLst>
          </p:nvPr>
        </p:nvSpPr>
        <p:spPr>
          <a:xfrm rot="16200000" flipV="1">
            <a:off x="4953000" y="1447800"/>
            <a:ext cx="152400" cy="1219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custDataLst>
              <p:tags r:id="rId8"/>
            </p:custDataLst>
          </p:nvPr>
        </p:nvSpPr>
        <p:spPr>
          <a:xfrm>
            <a:off x="3276600" y="1524000"/>
            <a:ext cx="3505200" cy="461665"/>
          </a:xfrm>
          <a:prstGeom prst="rect">
            <a:avLst/>
          </a:prstGeom>
          <a:noFill/>
        </p:spPr>
        <p:txBody>
          <a:bodyPr wrap="square" rtlCol="0">
            <a:spAutoFit/>
          </a:bodyPr>
          <a:lstStyle/>
          <a:p>
            <a:pPr algn="ctr"/>
            <a:r>
              <a:rPr lang="en-US" sz="2400" dirty="0" smtClean="0">
                <a:solidFill>
                  <a:srgbClr val="FF0000"/>
                </a:solidFill>
              </a:rPr>
              <a:t>Status code &amp; phrase </a:t>
            </a:r>
            <a:endParaRPr lang="en-US" sz="2400" dirty="0">
              <a:solidFill>
                <a:srgbClr val="FF0000"/>
              </a:solidFill>
            </a:endParaRPr>
          </a:p>
        </p:txBody>
      </p:sp>
    </p:spTree>
    <p:custDataLst>
      <p:tags r:id="rId1"/>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Dissecting the Response</a:t>
            </a:r>
            <a:endParaRPr lang="en-US" dirty="0"/>
          </a:p>
        </p:txBody>
      </p:sp>
      <p:sp>
        <p:nvSpPr>
          <p:cNvPr id="3" name="TextBox 2"/>
          <p:cNvSpPr txBox="1"/>
          <p:nvPr>
            <p:custDataLst>
              <p:tags r:id="rId3"/>
            </p:custDataLst>
          </p:nvPr>
        </p:nvSpPr>
        <p:spPr>
          <a:xfrm>
            <a:off x="1295400" y="1676400"/>
            <a:ext cx="7696200" cy="3970318"/>
          </a:xfrm>
          <a:prstGeom prst="rect">
            <a:avLst/>
          </a:prstGeom>
          <a:noFill/>
        </p:spPr>
        <p:txBody>
          <a:bodyPr wrap="square" rtlCol="0">
            <a:spAutoFit/>
          </a:bodyPr>
          <a:lstStyle/>
          <a:p>
            <a:r>
              <a:rPr lang="en-US" dirty="0" smtClean="0">
                <a:latin typeface="Courier New" pitchFamily="49" charset="0"/>
                <a:cs typeface="Courier New" pitchFamily="49" charset="0"/>
              </a:rPr>
              <a:t>HTTP/1.1 200 OK</a:t>
            </a:r>
          </a:p>
          <a:p>
            <a:r>
              <a:rPr lang="en-US" dirty="0" smtClean="0">
                <a:latin typeface="Courier New" pitchFamily="49" charset="0"/>
                <a:cs typeface="Courier New" pitchFamily="49" charset="0"/>
              </a:rPr>
              <a:t>Content-Length: 6018</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Content-Type: text/html</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Content-Location: http://www.harding.edu/comp/</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Last-Modified: </a:t>
            </a:r>
            <a:r>
              <a:rPr lang="sv-SE" dirty="0" smtClean="0">
                <a:latin typeface="Courier New" pitchFamily="49" charset="0"/>
                <a:cs typeface="Courier New" pitchFamily="49" charset="0"/>
              </a:rPr>
              <a:t>Mon, 05 Jul 2010 18:49:40 GMT</a:t>
            </a:r>
          </a:p>
          <a:p>
            <a:r>
              <a:rPr lang="sv-SE" dirty="0" smtClean="0">
                <a:latin typeface="Courier New" pitchFamily="49" charset="0"/>
                <a:cs typeface="Courier New" pitchFamily="49" charset="0"/>
              </a:rPr>
              <a:t>Server: Microsoft-IIS/6.0 </a:t>
            </a:r>
          </a:p>
          <a:p>
            <a:endParaRPr lang="sv-SE" dirty="0">
              <a:latin typeface="Courier New" pitchFamily="49" charset="0"/>
              <a:cs typeface="Courier New" pitchFamily="49" charset="0"/>
            </a:endParaRPr>
          </a:p>
          <a:p>
            <a:r>
              <a:rPr lang="en-US" dirty="0" smtClean="0">
                <a:latin typeface="Courier New" pitchFamily="49" charset="0"/>
                <a:cs typeface="Courier New" pitchFamily="49" charset="0"/>
              </a:rPr>
              <a:t>&lt;!DOCTYPE html PUBLIC "-//W3C//DTD HTML 4.01//EN" "http://www.w3.org/TR/html4/strict.dtd"&gt; &lt;html&gt; &lt;head&gt; &lt;title&gt;Harding University - Computer Science&lt;/title&gt;</a:t>
            </a:r>
          </a:p>
          <a:p>
            <a:r>
              <a:rPr lang="en-US" dirty="0" smtClean="0">
                <a:latin typeface="Courier New" pitchFamily="49" charset="0"/>
                <a:cs typeface="Courier New" pitchFamily="49" charset="0"/>
              </a:rPr>
              <a:t>Etc...</a:t>
            </a:r>
            <a:endParaRPr lang="sv-SE" dirty="0" smtClean="0">
              <a:latin typeface="Courier New" pitchFamily="49" charset="0"/>
              <a:cs typeface="Courier New" pitchFamily="49" charset="0"/>
            </a:endParaRPr>
          </a:p>
          <a:p>
            <a:endParaRPr lang="en-US" dirty="0" smtClean="0">
              <a:latin typeface="Courier New" pitchFamily="49" charset="0"/>
              <a:cs typeface="Courier New" pitchFamily="49" charset="0"/>
            </a:endParaRPr>
          </a:p>
          <a:p>
            <a:endParaRPr lang="en-US" dirty="0" smtClean="0">
              <a:latin typeface="Courier New" pitchFamily="49" charset="0"/>
              <a:cs typeface="Courier New" pitchFamily="49" charset="0"/>
            </a:endParaRPr>
          </a:p>
          <a:p>
            <a:endParaRPr lang="en-US" dirty="0"/>
          </a:p>
        </p:txBody>
      </p:sp>
      <p:sp>
        <p:nvSpPr>
          <p:cNvPr id="4" name="Left Brace 3"/>
          <p:cNvSpPr/>
          <p:nvPr>
            <p:custDataLst>
              <p:tags r:id="rId4"/>
            </p:custDataLst>
          </p:nvPr>
        </p:nvSpPr>
        <p:spPr>
          <a:xfrm>
            <a:off x="1066800" y="1600200"/>
            <a:ext cx="152400" cy="1828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custDataLst>
              <p:tags r:id="rId5"/>
            </p:custDataLst>
          </p:nvPr>
        </p:nvSpPr>
        <p:spPr>
          <a:xfrm>
            <a:off x="0" y="2286000"/>
            <a:ext cx="990600" cy="369332"/>
          </a:xfrm>
          <a:prstGeom prst="rect">
            <a:avLst/>
          </a:prstGeom>
          <a:noFill/>
        </p:spPr>
        <p:txBody>
          <a:bodyPr wrap="square" rtlCol="0">
            <a:spAutoFit/>
          </a:bodyPr>
          <a:lstStyle/>
          <a:p>
            <a:pPr algn="ctr"/>
            <a:r>
              <a:rPr lang="en-US" dirty="0" smtClean="0">
                <a:solidFill>
                  <a:srgbClr val="FF0000"/>
                </a:solidFill>
              </a:rPr>
              <a:t>Header</a:t>
            </a:r>
            <a:endParaRPr lang="en-US" dirty="0">
              <a:solidFill>
                <a:srgbClr val="FF0000"/>
              </a:solidFill>
            </a:endParaRPr>
          </a:p>
        </p:txBody>
      </p:sp>
      <p:sp>
        <p:nvSpPr>
          <p:cNvPr id="6" name="Left Brace 5"/>
          <p:cNvSpPr/>
          <p:nvPr>
            <p:custDataLst>
              <p:tags r:id="rId6"/>
            </p:custDataLst>
          </p:nvPr>
        </p:nvSpPr>
        <p:spPr>
          <a:xfrm>
            <a:off x="1066800" y="3657600"/>
            <a:ext cx="152400" cy="1828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custDataLst>
              <p:tags r:id="rId7"/>
            </p:custDataLst>
          </p:nvPr>
        </p:nvSpPr>
        <p:spPr>
          <a:xfrm>
            <a:off x="0" y="4343400"/>
            <a:ext cx="1066800" cy="646331"/>
          </a:xfrm>
          <a:prstGeom prst="rect">
            <a:avLst/>
          </a:prstGeom>
          <a:noFill/>
        </p:spPr>
        <p:txBody>
          <a:bodyPr wrap="square" rtlCol="0">
            <a:spAutoFit/>
          </a:bodyPr>
          <a:lstStyle/>
          <a:p>
            <a:pPr algn="ctr"/>
            <a:r>
              <a:rPr lang="en-US" dirty="0" smtClean="0">
                <a:solidFill>
                  <a:srgbClr val="FF0000"/>
                </a:solidFill>
              </a:rPr>
              <a:t>Message body</a:t>
            </a:r>
            <a:endParaRPr lang="en-US" dirty="0">
              <a:solidFill>
                <a:srgbClr val="FF0000"/>
              </a:solidFill>
            </a:endParaRPr>
          </a:p>
        </p:txBody>
      </p:sp>
      <p:sp>
        <p:nvSpPr>
          <p:cNvPr id="8" name="Oval 7"/>
          <p:cNvSpPr/>
          <p:nvPr>
            <p:custDataLst>
              <p:tags r:id="rId8"/>
            </p:custDataLst>
          </p:nvPr>
        </p:nvSpPr>
        <p:spPr>
          <a:xfrm>
            <a:off x="3429000" y="1905000"/>
            <a:ext cx="8382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endCxn id="8" idx="7"/>
          </p:cNvCxnSpPr>
          <p:nvPr>
            <p:custDataLst>
              <p:tags r:id="rId9"/>
            </p:custDataLst>
          </p:nvPr>
        </p:nvCxnSpPr>
        <p:spPr>
          <a:xfrm rot="10800000" flipV="1">
            <a:off x="4144448" y="1752599"/>
            <a:ext cx="656152" cy="219356"/>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custDataLst>
              <p:tags r:id="rId10"/>
            </p:custDataLst>
          </p:nvPr>
        </p:nvSpPr>
        <p:spPr>
          <a:xfrm>
            <a:off x="4800600" y="1371600"/>
            <a:ext cx="2362200" cy="830997"/>
          </a:xfrm>
          <a:prstGeom prst="rect">
            <a:avLst/>
          </a:prstGeom>
          <a:noFill/>
        </p:spPr>
        <p:txBody>
          <a:bodyPr wrap="square" rtlCol="0">
            <a:spAutoFit/>
          </a:bodyPr>
          <a:lstStyle/>
          <a:p>
            <a:r>
              <a:rPr lang="en-US" sz="2400" dirty="0" smtClean="0">
                <a:solidFill>
                  <a:srgbClr val="FF0000"/>
                </a:solidFill>
              </a:rPr>
              <a:t>Number of bytes in response</a:t>
            </a:r>
            <a:endParaRPr lang="en-US" sz="2400" dirty="0">
              <a:solidFill>
                <a:srgbClr val="FF0000"/>
              </a:solidFill>
            </a:endParaRPr>
          </a:p>
        </p:txBody>
      </p:sp>
    </p:spTree>
    <p:custDataLst>
      <p:tags r:id="rId1"/>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Dissecting the Response</a:t>
            </a:r>
            <a:endParaRPr lang="en-US" dirty="0"/>
          </a:p>
        </p:txBody>
      </p:sp>
      <p:sp>
        <p:nvSpPr>
          <p:cNvPr id="3" name="TextBox 2"/>
          <p:cNvSpPr txBox="1"/>
          <p:nvPr>
            <p:custDataLst>
              <p:tags r:id="rId3"/>
            </p:custDataLst>
          </p:nvPr>
        </p:nvSpPr>
        <p:spPr>
          <a:xfrm>
            <a:off x="1295400" y="1676400"/>
            <a:ext cx="7696200" cy="3970318"/>
          </a:xfrm>
          <a:prstGeom prst="rect">
            <a:avLst/>
          </a:prstGeom>
          <a:noFill/>
        </p:spPr>
        <p:txBody>
          <a:bodyPr wrap="square" rtlCol="0">
            <a:spAutoFit/>
          </a:bodyPr>
          <a:lstStyle/>
          <a:p>
            <a:r>
              <a:rPr lang="en-US" dirty="0" smtClean="0">
                <a:latin typeface="Courier New" pitchFamily="49" charset="0"/>
                <a:cs typeface="Courier New" pitchFamily="49" charset="0"/>
              </a:rPr>
              <a:t>HTTP/1.1 200 OK</a:t>
            </a:r>
          </a:p>
          <a:p>
            <a:r>
              <a:rPr lang="en-US" dirty="0" smtClean="0">
                <a:latin typeface="Courier New" pitchFamily="49" charset="0"/>
                <a:cs typeface="Courier New" pitchFamily="49" charset="0"/>
              </a:rPr>
              <a:t>Content-Length: 6018</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Content-Type: text/html</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Content-Location: http://www.harding.edu/comp/</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Last-Modified: </a:t>
            </a:r>
            <a:r>
              <a:rPr lang="sv-SE" dirty="0" smtClean="0">
                <a:latin typeface="Courier New" pitchFamily="49" charset="0"/>
                <a:cs typeface="Courier New" pitchFamily="49" charset="0"/>
              </a:rPr>
              <a:t>Mon, 05 Jul 2010 18:49:40 GMT</a:t>
            </a:r>
          </a:p>
          <a:p>
            <a:r>
              <a:rPr lang="sv-SE" dirty="0" smtClean="0">
                <a:latin typeface="Courier New" pitchFamily="49" charset="0"/>
                <a:cs typeface="Courier New" pitchFamily="49" charset="0"/>
              </a:rPr>
              <a:t>Server: Microsoft-IIS/6.0 </a:t>
            </a:r>
          </a:p>
          <a:p>
            <a:endParaRPr lang="sv-SE" dirty="0">
              <a:latin typeface="Courier New" pitchFamily="49" charset="0"/>
              <a:cs typeface="Courier New" pitchFamily="49" charset="0"/>
            </a:endParaRPr>
          </a:p>
          <a:p>
            <a:r>
              <a:rPr lang="en-US" dirty="0" smtClean="0">
                <a:latin typeface="Courier New" pitchFamily="49" charset="0"/>
                <a:cs typeface="Courier New" pitchFamily="49" charset="0"/>
              </a:rPr>
              <a:t>&lt;!DOCTYPE html PUBLIC "-//W3C//DTD HTML 4.01//EN" "http://www.w3.org/TR/html4/strict.dtd"&gt; &lt;html&gt; &lt;head&gt; &lt;title&gt;Harding University - Computer Science&lt;/title&gt;</a:t>
            </a:r>
          </a:p>
          <a:p>
            <a:r>
              <a:rPr lang="en-US" dirty="0" smtClean="0">
                <a:latin typeface="Courier New" pitchFamily="49" charset="0"/>
                <a:cs typeface="Courier New" pitchFamily="49" charset="0"/>
              </a:rPr>
              <a:t>Etc...</a:t>
            </a:r>
            <a:endParaRPr lang="sv-SE" dirty="0" smtClean="0">
              <a:latin typeface="Courier New" pitchFamily="49" charset="0"/>
              <a:cs typeface="Courier New" pitchFamily="49" charset="0"/>
            </a:endParaRPr>
          </a:p>
          <a:p>
            <a:endParaRPr lang="en-US" dirty="0" smtClean="0">
              <a:latin typeface="Courier New" pitchFamily="49" charset="0"/>
              <a:cs typeface="Courier New" pitchFamily="49" charset="0"/>
            </a:endParaRPr>
          </a:p>
          <a:p>
            <a:endParaRPr lang="en-US" dirty="0" smtClean="0">
              <a:latin typeface="Courier New" pitchFamily="49" charset="0"/>
              <a:cs typeface="Courier New" pitchFamily="49" charset="0"/>
            </a:endParaRPr>
          </a:p>
          <a:p>
            <a:endParaRPr lang="en-US" dirty="0"/>
          </a:p>
        </p:txBody>
      </p:sp>
      <p:sp>
        <p:nvSpPr>
          <p:cNvPr id="4" name="Left Brace 3"/>
          <p:cNvSpPr/>
          <p:nvPr>
            <p:custDataLst>
              <p:tags r:id="rId4"/>
            </p:custDataLst>
          </p:nvPr>
        </p:nvSpPr>
        <p:spPr>
          <a:xfrm>
            <a:off x="1066800" y="1600200"/>
            <a:ext cx="152400" cy="1828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custDataLst>
              <p:tags r:id="rId5"/>
            </p:custDataLst>
          </p:nvPr>
        </p:nvSpPr>
        <p:spPr>
          <a:xfrm>
            <a:off x="0" y="2286000"/>
            <a:ext cx="990600" cy="369332"/>
          </a:xfrm>
          <a:prstGeom prst="rect">
            <a:avLst/>
          </a:prstGeom>
          <a:noFill/>
        </p:spPr>
        <p:txBody>
          <a:bodyPr wrap="square" rtlCol="0">
            <a:spAutoFit/>
          </a:bodyPr>
          <a:lstStyle/>
          <a:p>
            <a:pPr algn="ctr"/>
            <a:r>
              <a:rPr lang="en-US" dirty="0" smtClean="0">
                <a:solidFill>
                  <a:srgbClr val="FF0000"/>
                </a:solidFill>
              </a:rPr>
              <a:t>Header</a:t>
            </a:r>
            <a:endParaRPr lang="en-US" dirty="0">
              <a:solidFill>
                <a:srgbClr val="FF0000"/>
              </a:solidFill>
            </a:endParaRPr>
          </a:p>
        </p:txBody>
      </p:sp>
      <p:sp>
        <p:nvSpPr>
          <p:cNvPr id="6" name="Left Brace 5"/>
          <p:cNvSpPr/>
          <p:nvPr>
            <p:custDataLst>
              <p:tags r:id="rId6"/>
            </p:custDataLst>
          </p:nvPr>
        </p:nvSpPr>
        <p:spPr>
          <a:xfrm>
            <a:off x="1066800" y="3657600"/>
            <a:ext cx="152400" cy="1828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custDataLst>
              <p:tags r:id="rId7"/>
            </p:custDataLst>
          </p:nvPr>
        </p:nvSpPr>
        <p:spPr>
          <a:xfrm>
            <a:off x="0" y="4343400"/>
            <a:ext cx="1066800" cy="646331"/>
          </a:xfrm>
          <a:prstGeom prst="rect">
            <a:avLst/>
          </a:prstGeom>
          <a:noFill/>
        </p:spPr>
        <p:txBody>
          <a:bodyPr wrap="square" rtlCol="0">
            <a:spAutoFit/>
          </a:bodyPr>
          <a:lstStyle/>
          <a:p>
            <a:pPr algn="ctr"/>
            <a:r>
              <a:rPr lang="en-US" dirty="0" smtClean="0">
                <a:solidFill>
                  <a:srgbClr val="FF0000"/>
                </a:solidFill>
              </a:rPr>
              <a:t>Message body</a:t>
            </a:r>
            <a:endParaRPr lang="en-US" dirty="0">
              <a:solidFill>
                <a:srgbClr val="FF0000"/>
              </a:solidFill>
            </a:endParaRPr>
          </a:p>
        </p:txBody>
      </p:sp>
      <p:sp>
        <p:nvSpPr>
          <p:cNvPr id="8" name="Oval 7"/>
          <p:cNvSpPr/>
          <p:nvPr>
            <p:custDataLst>
              <p:tags r:id="rId8"/>
            </p:custDataLst>
          </p:nvPr>
        </p:nvSpPr>
        <p:spPr>
          <a:xfrm>
            <a:off x="3200400" y="2209800"/>
            <a:ext cx="14478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endCxn id="8" idx="7"/>
          </p:cNvCxnSpPr>
          <p:nvPr>
            <p:custDataLst>
              <p:tags r:id="rId9"/>
            </p:custDataLst>
          </p:nvPr>
        </p:nvCxnSpPr>
        <p:spPr>
          <a:xfrm rot="10800000" flipV="1">
            <a:off x="4436175" y="2015835"/>
            <a:ext cx="509899" cy="260919"/>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custDataLst>
              <p:tags r:id="rId10"/>
            </p:custDataLst>
          </p:nvPr>
        </p:nvSpPr>
        <p:spPr>
          <a:xfrm>
            <a:off x="5029200" y="1600200"/>
            <a:ext cx="2362200" cy="461665"/>
          </a:xfrm>
          <a:prstGeom prst="rect">
            <a:avLst/>
          </a:prstGeom>
          <a:noFill/>
        </p:spPr>
        <p:txBody>
          <a:bodyPr wrap="square" rtlCol="0">
            <a:spAutoFit/>
          </a:bodyPr>
          <a:lstStyle/>
          <a:p>
            <a:r>
              <a:rPr lang="en-US" sz="2400" dirty="0" smtClean="0">
                <a:solidFill>
                  <a:srgbClr val="FF0000"/>
                </a:solidFill>
              </a:rPr>
              <a:t>MIME type</a:t>
            </a:r>
            <a:endParaRPr lang="en-US" sz="2400" dirty="0">
              <a:solidFill>
                <a:srgbClr val="FF0000"/>
              </a:solidFill>
            </a:endParaRPr>
          </a:p>
        </p:txBody>
      </p:sp>
    </p:spTree>
    <p:custDataLst>
      <p:tags r:id="rId1"/>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Popular MIME types</a:t>
            </a:r>
            <a:endParaRPr lang="en-US" dirty="0"/>
          </a:p>
        </p:txBody>
      </p:sp>
      <p:sp>
        <p:nvSpPr>
          <p:cNvPr id="6" name="Content Placeholder 5"/>
          <p:cNvSpPr>
            <a:spLocks noGrp="1"/>
          </p:cNvSpPr>
          <p:nvPr>
            <p:ph sz="half" idx="1"/>
            <p:custDataLst>
              <p:tags r:id="rId3"/>
            </p:custDataLst>
          </p:nvPr>
        </p:nvSpPr>
        <p:spPr/>
        <p:txBody>
          <a:bodyPr>
            <a:normAutofit/>
          </a:bodyPr>
          <a:lstStyle/>
          <a:p>
            <a:r>
              <a:rPr lang="en-US" sz="3200" dirty="0" smtClean="0"/>
              <a:t>text/html</a:t>
            </a:r>
          </a:p>
          <a:p>
            <a:r>
              <a:rPr lang="en-US" sz="3200" dirty="0" smtClean="0"/>
              <a:t>text/plain</a:t>
            </a:r>
          </a:p>
          <a:p>
            <a:endParaRPr lang="en-US" sz="3200" dirty="0" smtClean="0"/>
          </a:p>
          <a:p>
            <a:r>
              <a:rPr lang="en-US" sz="3200" dirty="0" smtClean="0"/>
              <a:t>image/jpeg</a:t>
            </a:r>
          </a:p>
          <a:p>
            <a:r>
              <a:rPr lang="en-US" sz="3200" dirty="0" smtClean="0"/>
              <a:t>image/gif</a:t>
            </a:r>
          </a:p>
          <a:p>
            <a:r>
              <a:rPr lang="en-US" sz="3200" dirty="0" smtClean="0"/>
              <a:t>image/</a:t>
            </a:r>
            <a:r>
              <a:rPr lang="en-US" sz="3200" dirty="0" err="1" smtClean="0"/>
              <a:t>png</a:t>
            </a:r>
            <a:endParaRPr lang="en-US" sz="3200" dirty="0" smtClean="0"/>
          </a:p>
          <a:p>
            <a:endParaRPr lang="en-US" sz="3200" dirty="0" smtClean="0"/>
          </a:p>
          <a:p>
            <a:endParaRPr lang="en-US" sz="3200" dirty="0" smtClean="0"/>
          </a:p>
          <a:p>
            <a:endParaRPr lang="en-US" sz="3200" dirty="0" smtClean="0"/>
          </a:p>
          <a:p>
            <a:endParaRPr lang="en-US" sz="3200" dirty="0" smtClean="0"/>
          </a:p>
          <a:p>
            <a:endParaRPr lang="en-US" sz="3200" dirty="0"/>
          </a:p>
        </p:txBody>
      </p:sp>
      <p:sp>
        <p:nvSpPr>
          <p:cNvPr id="7" name="Content Placeholder 6"/>
          <p:cNvSpPr>
            <a:spLocks noGrp="1"/>
          </p:cNvSpPr>
          <p:nvPr>
            <p:ph sz="half" idx="2"/>
            <p:custDataLst>
              <p:tags r:id="rId4"/>
            </p:custDataLst>
          </p:nvPr>
        </p:nvSpPr>
        <p:spPr>
          <a:xfrm>
            <a:off x="3581400" y="1600200"/>
            <a:ext cx="5105400" cy="4525963"/>
          </a:xfrm>
        </p:spPr>
        <p:txBody>
          <a:bodyPr>
            <a:normAutofit/>
          </a:bodyPr>
          <a:lstStyle/>
          <a:p>
            <a:r>
              <a:rPr lang="en-US" sz="3200" dirty="0" smtClean="0"/>
              <a:t>application/</a:t>
            </a:r>
            <a:r>
              <a:rPr lang="en-US" sz="3200" dirty="0" err="1" smtClean="0"/>
              <a:t>pdf</a:t>
            </a:r>
            <a:endParaRPr lang="en-US" sz="3200" dirty="0" smtClean="0"/>
          </a:p>
          <a:p>
            <a:r>
              <a:rPr lang="en-US" sz="3200" dirty="0" smtClean="0"/>
              <a:t>application/</a:t>
            </a:r>
            <a:r>
              <a:rPr lang="en-US" sz="3200" dirty="0" err="1" smtClean="0"/>
              <a:t>msword</a:t>
            </a:r>
            <a:endParaRPr lang="en-US" sz="3200" dirty="0" smtClean="0"/>
          </a:p>
          <a:p>
            <a:r>
              <a:rPr lang="en-US" sz="3200" dirty="0" smtClean="0"/>
              <a:t>application/vnd.ms-excel</a:t>
            </a:r>
          </a:p>
          <a:p>
            <a:endParaRPr lang="en-US" sz="3200" dirty="0" smtClean="0"/>
          </a:p>
          <a:p>
            <a:r>
              <a:rPr lang="en-US" sz="3200" dirty="0" smtClean="0"/>
              <a:t>video/</a:t>
            </a:r>
            <a:r>
              <a:rPr lang="en-US" sz="3200" dirty="0" err="1" smtClean="0"/>
              <a:t>quicktime</a:t>
            </a:r>
            <a:endParaRPr lang="en-US" sz="3200" dirty="0"/>
          </a:p>
        </p:txBody>
      </p:sp>
      <p:sp>
        <p:nvSpPr>
          <p:cNvPr id="5" name="TextBox 4"/>
          <p:cNvSpPr txBox="1"/>
          <p:nvPr>
            <p:custDataLst>
              <p:tags r:id="rId5"/>
            </p:custDataLst>
          </p:nvPr>
        </p:nvSpPr>
        <p:spPr>
          <a:xfrm>
            <a:off x="2209800" y="5867400"/>
            <a:ext cx="4343400" cy="523220"/>
          </a:xfrm>
          <a:prstGeom prst="rect">
            <a:avLst/>
          </a:prstGeom>
          <a:noFill/>
        </p:spPr>
        <p:txBody>
          <a:bodyPr wrap="square" rtlCol="0">
            <a:spAutoFit/>
          </a:bodyPr>
          <a:lstStyle/>
          <a:p>
            <a:pPr algn="ctr"/>
            <a:r>
              <a:rPr lang="en-US" sz="2800" dirty="0" smtClean="0">
                <a:hlinkClick r:id="rId7"/>
              </a:rPr>
              <a:t>IANA list of MIME types</a:t>
            </a:r>
            <a:endParaRPr lang="en-US" sz="2800" dirty="0"/>
          </a:p>
        </p:txBody>
      </p:sp>
    </p:spTree>
    <p:custDataLst>
      <p:tags r:id="rId1"/>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Dissecting the Response</a:t>
            </a:r>
            <a:endParaRPr lang="en-US" dirty="0"/>
          </a:p>
        </p:txBody>
      </p:sp>
      <p:sp>
        <p:nvSpPr>
          <p:cNvPr id="3" name="TextBox 2"/>
          <p:cNvSpPr txBox="1"/>
          <p:nvPr>
            <p:custDataLst>
              <p:tags r:id="rId3"/>
            </p:custDataLst>
          </p:nvPr>
        </p:nvSpPr>
        <p:spPr>
          <a:xfrm>
            <a:off x="1295400" y="1676400"/>
            <a:ext cx="7696200" cy="3970318"/>
          </a:xfrm>
          <a:prstGeom prst="rect">
            <a:avLst/>
          </a:prstGeom>
          <a:noFill/>
        </p:spPr>
        <p:txBody>
          <a:bodyPr wrap="square" rtlCol="0">
            <a:spAutoFit/>
          </a:bodyPr>
          <a:lstStyle/>
          <a:p>
            <a:r>
              <a:rPr lang="en-US" dirty="0" smtClean="0">
                <a:latin typeface="Courier New" pitchFamily="49" charset="0"/>
                <a:cs typeface="Courier New" pitchFamily="49" charset="0"/>
              </a:rPr>
              <a:t>HTTP/1.1 200 OK</a:t>
            </a:r>
          </a:p>
          <a:p>
            <a:r>
              <a:rPr lang="en-US" dirty="0" smtClean="0">
                <a:latin typeface="Courier New" pitchFamily="49" charset="0"/>
                <a:cs typeface="Courier New" pitchFamily="49" charset="0"/>
              </a:rPr>
              <a:t>Content-Length: 6018</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Content-Type: text/html</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Content-Location: http://www.harding.edu/comp/</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Last-Modified: </a:t>
            </a:r>
            <a:r>
              <a:rPr lang="sv-SE" dirty="0" smtClean="0">
                <a:latin typeface="Courier New" pitchFamily="49" charset="0"/>
                <a:cs typeface="Courier New" pitchFamily="49" charset="0"/>
              </a:rPr>
              <a:t>Mon, 05 Jul 2010 18:49:40 GMT</a:t>
            </a:r>
          </a:p>
          <a:p>
            <a:r>
              <a:rPr lang="sv-SE" dirty="0" smtClean="0">
                <a:latin typeface="Courier New" pitchFamily="49" charset="0"/>
                <a:cs typeface="Courier New" pitchFamily="49" charset="0"/>
              </a:rPr>
              <a:t>Server: Microsoft-IIS/6.0 </a:t>
            </a:r>
          </a:p>
          <a:p>
            <a:endParaRPr lang="sv-SE" dirty="0">
              <a:latin typeface="Courier New" pitchFamily="49" charset="0"/>
              <a:cs typeface="Courier New" pitchFamily="49" charset="0"/>
            </a:endParaRPr>
          </a:p>
          <a:p>
            <a:r>
              <a:rPr lang="en-US" dirty="0" smtClean="0">
                <a:latin typeface="Courier New" pitchFamily="49" charset="0"/>
                <a:cs typeface="Courier New" pitchFamily="49" charset="0"/>
              </a:rPr>
              <a:t>&lt;!DOCTYPE html PUBLIC "-//W3C//DTD HTML 4.01//EN" "http://www.w3.org/TR/html4/strict.dtd"&gt; &lt;html&gt; &lt;head&gt; &lt;title&gt;Harding University - Computer Science&lt;/title&gt;</a:t>
            </a:r>
          </a:p>
          <a:p>
            <a:r>
              <a:rPr lang="en-US" dirty="0" smtClean="0">
                <a:latin typeface="Courier New" pitchFamily="49" charset="0"/>
                <a:cs typeface="Courier New" pitchFamily="49" charset="0"/>
              </a:rPr>
              <a:t>Etc...</a:t>
            </a:r>
            <a:endParaRPr lang="sv-SE" dirty="0" smtClean="0">
              <a:latin typeface="Courier New" pitchFamily="49" charset="0"/>
              <a:cs typeface="Courier New" pitchFamily="49" charset="0"/>
            </a:endParaRPr>
          </a:p>
          <a:p>
            <a:endParaRPr lang="en-US" dirty="0" smtClean="0">
              <a:latin typeface="Courier New" pitchFamily="49" charset="0"/>
              <a:cs typeface="Courier New" pitchFamily="49" charset="0"/>
            </a:endParaRPr>
          </a:p>
          <a:p>
            <a:endParaRPr lang="en-US" dirty="0" smtClean="0">
              <a:latin typeface="Courier New" pitchFamily="49" charset="0"/>
              <a:cs typeface="Courier New" pitchFamily="49" charset="0"/>
            </a:endParaRPr>
          </a:p>
          <a:p>
            <a:endParaRPr lang="en-US" dirty="0"/>
          </a:p>
        </p:txBody>
      </p:sp>
      <p:sp>
        <p:nvSpPr>
          <p:cNvPr id="4" name="Left Brace 3"/>
          <p:cNvSpPr/>
          <p:nvPr>
            <p:custDataLst>
              <p:tags r:id="rId4"/>
            </p:custDataLst>
          </p:nvPr>
        </p:nvSpPr>
        <p:spPr>
          <a:xfrm>
            <a:off x="1066800" y="1600200"/>
            <a:ext cx="152400" cy="1828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custDataLst>
              <p:tags r:id="rId5"/>
            </p:custDataLst>
          </p:nvPr>
        </p:nvSpPr>
        <p:spPr>
          <a:xfrm>
            <a:off x="0" y="2286000"/>
            <a:ext cx="990600" cy="369332"/>
          </a:xfrm>
          <a:prstGeom prst="rect">
            <a:avLst/>
          </a:prstGeom>
          <a:noFill/>
        </p:spPr>
        <p:txBody>
          <a:bodyPr wrap="square" rtlCol="0">
            <a:spAutoFit/>
          </a:bodyPr>
          <a:lstStyle/>
          <a:p>
            <a:pPr algn="ctr"/>
            <a:r>
              <a:rPr lang="en-US" dirty="0" smtClean="0">
                <a:solidFill>
                  <a:srgbClr val="FF0000"/>
                </a:solidFill>
              </a:rPr>
              <a:t>Header</a:t>
            </a:r>
            <a:endParaRPr lang="en-US" dirty="0">
              <a:solidFill>
                <a:srgbClr val="FF0000"/>
              </a:solidFill>
            </a:endParaRPr>
          </a:p>
        </p:txBody>
      </p:sp>
      <p:sp>
        <p:nvSpPr>
          <p:cNvPr id="6" name="Left Brace 5"/>
          <p:cNvSpPr/>
          <p:nvPr>
            <p:custDataLst>
              <p:tags r:id="rId6"/>
            </p:custDataLst>
          </p:nvPr>
        </p:nvSpPr>
        <p:spPr>
          <a:xfrm>
            <a:off x="1066800" y="3657600"/>
            <a:ext cx="152400" cy="1828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custDataLst>
              <p:tags r:id="rId7"/>
            </p:custDataLst>
          </p:nvPr>
        </p:nvSpPr>
        <p:spPr>
          <a:xfrm>
            <a:off x="0" y="4343400"/>
            <a:ext cx="1066800" cy="646331"/>
          </a:xfrm>
          <a:prstGeom prst="rect">
            <a:avLst/>
          </a:prstGeom>
          <a:noFill/>
        </p:spPr>
        <p:txBody>
          <a:bodyPr wrap="square" rtlCol="0">
            <a:spAutoFit/>
          </a:bodyPr>
          <a:lstStyle/>
          <a:p>
            <a:pPr algn="ctr"/>
            <a:r>
              <a:rPr lang="en-US" dirty="0" smtClean="0">
                <a:solidFill>
                  <a:srgbClr val="FF0000"/>
                </a:solidFill>
              </a:rPr>
              <a:t>Message body</a:t>
            </a:r>
            <a:endParaRPr lang="en-US" dirty="0">
              <a:solidFill>
                <a:srgbClr val="FF0000"/>
              </a:solidFill>
            </a:endParaRPr>
          </a:p>
        </p:txBody>
      </p:sp>
      <p:sp>
        <p:nvSpPr>
          <p:cNvPr id="8" name="Oval 7"/>
          <p:cNvSpPr/>
          <p:nvPr>
            <p:custDataLst>
              <p:tags r:id="rId8"/>
            </p:custDataLst>
          </p:nvPr>
        </p:nvSpPr>
        <p:spPr>
          <a:xfrm>
            <a:off x="3733800" y="2438400"/>
            <a:ext cx="42672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custDataLst>
              <p:tags r:id="rId9"/>
            </p:custDataLst>
          </p:nvPr>
        </p:nvCxnSpPr>
        <p:spPr>
          <a:xfrm rot="5400000">
            <a:off x="5829300" y="2247900"/>
            <a:ext cx="381000" cy="1588"/>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custDataLst>
              <p:tags r:id="rId10"/>
            </p:custDataLst>
          </p:nvPr>
        </p:nvSpPr>
        <p:spPr>
          <a:xfrm>
            <a:off x="4876800" y="1600200"/>
            <a:ext cx="2362200" cy="461665"/>
          </a:xfrm>
          <a:prstGeom prst="rect">
            <a:avLst/>
          </a:prstGeom>
          <a:noFill/>
        </p:spPr>
        <p:txBody>
          <a:bodyPr wrap="square" rtlCol="0">
            <a:spAutoFit/>
          </a:bodyPr>
          <a:lstStyle/>
          <a:p>
            <a:pPr algn="ctr"/>
            <a:r>
              <a:rPr lang="en-US" sz="2400" dirty="0" smtClean="0">
                <a:solidFill>
                  <a:srgbClr val="FF0000"/>
                </a:solidFill>
              </a:rPr>
              <a:t>URI for resource</a:t>
            </a:r>
            <a:endParaRPr lang="en-US" sz="2400" dirty="0">
              <a:solidFill>
                <a:srgbClr val="FF0000"/>
              </a:solidFill>
            </a:endParaRPr>
          </a:p>
        </p:txBody>
      </p:sp>
    </p:spTree>
    <p:custDataLst>
      <p:tags r:id="rId1"/>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Dissecting the Response</a:t>
            </a:r>
            <a:endParaRPr lang="en-US" dirty="0"/>
          </a:p>
        </p:txBody>
      </p:sp>
      <p:sp>
        <p:nvSpPr>
          <p:cNvPr id="3" name="TextBox 2"/>
          <p:cNvSpPr txBox="1"/>
          <p:nvPr>
            <p:custDataLst>
              <p:tags r:id="rId3"/>
            </p:custDataLst>
          </p:nvPr>
        </p:nvSpPr>
        <p:spPr>
          <a:xfrm>
            <a:off x="1295400" y="1676400"/>
            <a:ext cx="7696200" cy="3970318"/>
          </a:xfrm>
          <a:prstGeom prst="rect">
            <a:avLst/>
          </a:prstGeom>
          <a:noFill/>
        </p:spPr>
        <p:txBody>
          <a:bodyPr wrap="square" rtlCol="0">
            <a:spAutoFit/>
          </a:bodyPr>
          <a:lstStyle/>
          <a:p>
            <a:r>
              <a:rPr lang="en-US" dirty="0" smtClean="0">
                <a:latin typeface="Courier New" pitchFamily="49" charset="0"/>
                <a:cs typeface="Courier New" pitchFamily="49" charset="0"/>
              </a:rPr>
              <a:t>HTTP/1.1 200 OK</a:t>
            </a:r>
          </a:p>
          <a:p>
            <a:r>
              <a:rPr lang="en-US" dirty="0" smtClean="0">
                <a:latin typeface="Courier New" pitchFamily="49" charset="0"/>
                <a:cs typeface="Courier New" pitchFamily="49" charset="0"/>
              </a:rPr>
              <a:t>Content-Length: 6018</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Content-Type: text/html</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Content-Location: http://www.harding.edu/comp/</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Last-Modified: </a:t>
            </a:r>
            <a:r>
              <a:rPr lang="sv-SE" dirty="0" smtClean="0">
                <a:latin typeface="Courier New" pitchFamily="49" charset="0"/>
                <a:cs typeface="Courier New" pitchFamily="49" charset="0"/>
              </a:rPr>
              <a:t>Mon, 05 Jul 2010 18:49:40 GMT</a:t>
            </a:r>
          </a:p>
          <a:p>
            <a:r>
              <a:rPr lang="sv-SE" dirty="0" smtClean="0">
                <a:latin typeface="Courier New" pitchFamily="49" charset="0"/>
                <a:cs typeface="Courier New" pitchFamily="49" charset="0"/>
              </a:rPr>
              <a:t>Server: Microsoft-IIS/6.0 </a:t>
            </a:r>
          </a:p>
          <a:p>
            <a:endParaRPr lang="sv-SE" dirty="0">
              <a:latin typeface="Courier New" pitchFamily="49" charset="0"/>
              <a:cs typeface="Courier New" pitchFamily="49" charset="0"/>
            </a:endParaRPr>
          </a:p>
          <a:p>
            <a:r>
              <a:rPr lang="en-US" dirty="0" smtClean="0">
                <a:latin typeface="Courier New" pitchFamily="49" charset="0"/>
                <a:cs typeface="Courier New" pitchFamily="49" charset="0"/>
              </a:rPr>
              <a:t>&lt;!DOCTYPE html PUBLIC "-//W3C//DTD HTML 4.01//EN" "http://www.w3.org/TR/html4/strict.dtd"&gt; &lt;html&gt; &lt;head&gt; &lt;title&gt;Harding University - Computer Science&lt;/title&gt;</a:t>
            </a:r>
          </a:p>
          <a:p>
            <a:r>
              <a:rPr lang="en-US" dirty="0" smtClean="0">
                <a:latin typeface="Courier New" pitchFamily="49" charset="0"/>
                <a:cs typeface="Courier New" pitchFamily="49" charset="0"/>
              </a:rPr>
              <a:t>Etc...</a:t>
            </a:r>
            <a:endParaRPr lang="sv-SE" dirty="0" smtClean="0">
              <a:latin typeface="Courier New" pitchFamily="49" charset="0"/>
              <a:cs typeface="Courier New" pitchFamily="49" charset="0"/>
            </a:endParaRPr>
          </a:p>
          <a:p>
            <a:endParaRPr lang="en-US" dirty="0" smtClean="0">
              <a:latin typeface="Courier New" pitchFamily="49" charset="0"/>
              <a:cs typeface="Courier New" pitchFamily="49" charset="0"/>
            </a:endParaRPr>
          </a:p>
          <a:p>
            <a:endParaRPr lang="en-US" dirty="0" smtClean="0">
              <a:latin typeface="Courier New" pitchFamily="49" charset="0"/>
              <a:cs typeface="Courier New" pitchFamily="49" charset="0"/>
            </a:endParaRPr>
          </a:p>
          <a:p>
            <a:endParaRPr lang="en-US" dirty="0"/>
          </a:p>
        </p:txBody>
      </p:sp>
      <p:sp>
        <p:nvSpPr>
          <p:cNvPr id="4" name="Left Brace 3"/>
          <p:cNvSpPr/>
          <p:nvPr>
            <p:custDataLst>
              <p:tags r:id="rId4"/>
            </p:custDataLst>
          </p:nvPr>
        </p:nvSpPr>
        <p:spPr>
          <a:xfrm>
            <a:off x="1066800" y="1600200"/>
            <a:ext cx="152400" cy="1828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custDataLst>
              <p:tags r:id="rId5"/>
            </p:custDataLst>
          </p:nvPr>
        </p:nvSpPr>
        <p:spPr>
          <a:xfrm>
            <a:off x="0" y="2286000"/>
            <a:ext cx="990600" cy="369332"/>
          </a:xfrm>
          <a:prstGeom prst="rect">
            <a:avLst/>
          </a:prstGeom>
          <a:noFill/>
        </p:spPr>
        <p:txBody>
          <a:bodyPr wrap="square" rtlCol="0">
            <a:spAutoFit/>
          </a:bodyPr>
          <a:lstStyle/>
          <a:p>
            <a:pPr algn="ctr"/>
            <a:r>
              <a:rPr lang="en-US" dirty="0" smtClean="0">
                <a:solidFill>
                  <a:srgbClr val="FF0000"/>
                </a:solidFill>
              </a:rPr>
              <a:t>Header</a:t>
            </a:r>
            <a:endParaRPr lang="en-US" dirty="0">
              <a:solidFill>
                <a:srgbClr val="FF0000"/>
              </a:solidFill>
            </a:endParaRPr>
          </a:p>
        </p:txBody>
      </p:sp>
      <p:sp>
        <p:nvSpPr>
          <p:cNvPr id="6" name="Left Brace 5"/>
          <p:cNvSpPr/>
          <p:nvPr>
            <p:custDataLst>
              <p:tags r:id="rId6"/>
            </p:custDataLst>
          </p:nvPr>
        </p:nvSpPr>
        <p:spPr>
          <a:xfrm>
            <a:off x="1066800" y="3657600"/>
            <a:ext cx="152400" cy="1828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custDataLst>
              <p:tags r:id="rId7"/>
            </p:custDataLst>
          </p:nvPr>
        </p:nvSpPr>
        <p:spPr>
          <a:xfrm>
            <a:off x="0" y="4343400"/>
            <a:ext cx="1066800" cy="646331"/>
          </a:xfrm>
          <a:prstGeom prst="rect">
            <a:avLst/>
          </a:prstGeom>
          <a:noFill/>
        </p:spPr>
        <p:txBody>
          <a:bodyPr wrap="square" rtlCol="0">
            <a:spAutoFit/>
          </a:bodyPr>
          <a:lstStyle/>
          <a:p>
            <a:pPr algn="ctr"/>
            <a:r>
              <a:rPr lang="en-US" dirty="0" smtClean="0">
                <a:solidFill>
                  <a:srgbClr val="FF0000"/>
                </a:solidFill>
              </a:rPr>
              <a:t>Message body</a:t>
            </a:r>
            <a:endParaRPr lang="en-US" dirty="0">
              <a:solidFill>
                <a:srgbClr val="FF0000"/>
              </a:solidFill>
            </a:endParaRPr>
          </a:p>
        </p:txBody>
      </p:sp>
      <p:sp>
        <p:nvSpPr>
          <p:cNvPr id="8" name="Oval 7"/>
          <p:cNvSpPr/>
          <p:nvPr>
            <p:custDataLst>
              <p:tags r:id="rId8"/>
            </p:custDataLst>
          </p:nvPr>
        </p:nvSpPr>
        <p:spPr>
          <a:xfrm>
            <a:off x="3276600" y="2743200"/>
            <a:ext cx="42672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custDataLst>
              <p:tags r:id="rId9"/>
            </p:custDataLst>
          </p:nvPr>
        </p:nvCxnSpPr>
        <p:spPr>
          <a:xfrm rot="5400000">
            <a:off x="5638800" y="2362200"/>
            <a:ext cx="609600" cy="152400"/>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custDataLst>
              <p:tags r:id="rId10"/>
            </p:custDataLst>
          </p:nvPr>
        </p:nvSpPr>
        <p:spPr>
          <a:xfrm>
            <a:off x="4572000" y="1295400"/>
            <a:ext cx="3581400" cy="830997"/>
          </a:xfrm>
          <a:prstGeom prst="rect">
            <a:avLst/>
          </a:prstGeom>
          <a:noFill/>
        </p:spPr>
        <p:txBody>
          <a:bodyPr wrap="square" rtlCol="0">
            <a:spAutoFit/>
          </a:bodyPr>
          <a:lstStyle/>
          <a:p>
            <a:pPr algn="ctr"/>
            <a:r>
              <a:rPr lang="en-US" sz="2400" dirty="0" smtClean="0">
                <a:solidFill>
                  <a:srgbClr val="FF0000"/>
                </a:solidFill>
              </a:rPr>
              <a:t>When the file was last modified on the server</a:t>
            </a:r>
            <a:endParaRPr lang="en-US" sz="2400" dirty="0">
              <a:solidFill>
                <a:srgbClr val="FF0000"/>
              </a:solidFill>
            </a:endParaRPr>
          </a:p>
        </p:txBody>
      </p:sp>
    </p:spTree>
    <p:custDataLst>
      <p:tags r:id="rId1"/>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Dissecting the Response</a:t>
            </a:r>
            <a:endParaRPr lang="en-US" dirty="0"/>
          </a:p>
        </p:txBody>
      </p:sp>
      <p:sp>
        <p:nvSpPr>
          <p:cNvPr id="3" name="TextBox 2"/>
          <p:cNvSpPr txBox="1"/>
          <p:nvPr>
            <p:custDataLst>
              <p:tags r:id="rId3"/>
            </p:custDataLst>
          </p:nvPr>
        </p:nvSpPr>
        <p:spPr>
          <a:xfrm>
            <a:off x="1295400" y="1676400"/>
            <a:ext cx="7696200" cy="3970318"/>
          </a:xfrm>
          <a:prstGeom prst="rect">
            <a:avLst/>
          </a:prstGeom>
          <a:noFill/>
        </p:spPr>
        <p:txBody>
          <a:bodyPr wrap="square" rtlCol="0">
            <a:spAutoFit/>
          </a:bodyPr>
          <a:lstStyle/>
          <a:p>
            <a:r>
              <a:rPr lang="en-US" dirty="0" smtClean="0">
                <a:latin typeface="Courier New" pitchFamily="49" charset="0"/>
                <a:cs typeface="Courier New" pitchFamily="49" charset="0"/>
              </a:rPr>
              <a:t>HTTP/1.1 200 OK</a:t>
            </a:r>
          </a:p>
          <a:p>
            <a:r>
              <a:rPr lang="en-US" dirty="0" smtClean="0">
                <a:latin typeface="Courier New" pitchFamily="49" charset="0"/>
                <a:cs typeface="Courier New" pitchFamily="49" charset="0"/>
              </a:rPr>
              <a:t>Content-Length: 6018</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Content-Type: text/html</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Content-Location: http://www.harding.edu/comp/</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Last-Modified: </a:t>
            </a:r>
            <a:r>
              <a:rPr lang="sv-SE" dirty="0" smtClean="0">
                <a:latin typeface="Courier New" pitchFamily="49" charset="0"/>
                <a:cs typeface="Courier New" pitchFamily="49" charset="0"/>
              </a:rPr>
              <a:t>Mon, 05 Jul 2010 18:49:40 GMT</a:t>
            </a:r>
          </a:p>
          <a:p>
            <a:r>
              <a:rPr lang="sv-SE" dirty="0" smtClean="0">
                <a:latin typeface="Courier New" pitchFamily="49" charset="0"/>
                <a:cs typeface="Courier New" pitchFamily="49" charset="0"/>
              </a:rPr>
              <a:t>Server: Microsoft-IIS/6.0 </a:t>
            </a:r>
          </a:p>
          <a:p>
            <a:endParaRPr lang="sv-SE" dirty="0">
              <a:latin typeface="Courier New" pitchFamily="49" charset="0"/>
              <a:cs typeface="Courier New" pitchFamily="49" charset="0"/>
            </a:endParaRPr>
          </a:p>
          <a:p>
            <a:r>
              <a:rPr lang="en-US" dirty="0" smtClean="0">
                <a:latin typeface="Courier New" pitchFamily="49" charset="0"/>
                <a:cs typeface="Courier New" pitchFamily="49" charset="0"/>
              </a:rPr>
              <a:t>&lt;!DOCTYPE html PUBLIC "-//W3C//DTD HTML 4.01//EN" "http://www.w3.org/TR/html4/strict.dtd"&gt; &lt;html&gt; &lt;head&gt; &lt;title&gt;Harding University - Computer Science&lt;/title&gt;</a:t>
            </a:r>
          </a:p>
          <a:p>
            <a:r>
              <a:rPr lang="en-US" dirty="0" smtClean="0">
                <a:latin typeface="Courier New" pitchFamily="49" charset="0"/>
                <a:cs typeface="Courier New" pitchFamily="49" charset="0"/>
              </a:rPr>
              <a:t>Etc...</a:t>
            </a:r>
            <a:endParaRPr lang="sv-SE" dirty="0" smtClean="0">
              <a:latin typeface="Courier New" pitchFamily="49" charset="0"/>
              <a:cs typeface="Courier New" pitchFamily="49" charset="0"/>
            </a:endParaRPr>
          </a:p>
          <a:p>
            <a:endParaRPr lang="en-US" dirty="0" smtClean="0">
              <a:latin typeface="Courier New" pitchFamily="49" charset="0"/>
              <a:cs typeface="Courier New" pitchFamily="49" charset="0"/>
            </a:endParaRPr>
          </a:p>
          <a:p>
            <a:endParaRPr lang="en-US" dirty="0" smtClean="0">
              <a:latin typeface="Courier New" pitchFamily="49" charset="0"/>
              <a:cs typeface="Courier New" pitchFamily="49" charset="0"/>
            </a:endParaRPr>
          </a:p>
          <a:p>
            <a:endParaRPr lang="en-US" dirty="0"/>
          </a:p>
        </p:txBody>
      </p:sp>
      <p:sp>
        <p:nvSpPr>
          <p:cNvPr id="4" name="Left Brace 3"/>
          <p:cNvSpPr/>
          <p:nvPr>
            <p:custDataLst>
              <p:tags r:id="rId4"/>
            </p:custDataLst>
          </p:nvPr>
        </p:nvSpPr>
        <p:spPr>
          <a:xfrm>
            <a:off x="1066800" y="1600200"/>
            <a:ext cx="152400" cy="1828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custDataLst>
              <p:tags r:id="rId5"/>
            </p:custDataLst>
          </p:nvPr>
        </p:nvSpPr>
        <p:spPr>
          <a:xfrm>
            <a:off x="0" y="2286000"/>
            <a:ext cx="990600" cy="369332"/>
          </a:xfrm>
          <a:prstGeom prst="rect">
            <a:avLst/>
          </a:prstGeom>
          <a:noFill/>
        </p:spPr>
        <p:txBody>
          <a:bodyPr wrap="square" rtlCol="0">
            <a:spAutoFit/>
          </a:bodyPr>
          <a:lstStyle/>
          <a:p>
            <a:pPr algn="ctr"/>
            <a:r>
              <a:rPr lang="en-US" dirty="0" smtClean="0">
                <a:solidFill>
                  <a:srgbClr val="FF0000"/>
                </a:solidFill>
              </a:rPr>
              <a:t>Header</a:t>
            </a:r>
            <a:endParaRPr lang="en-US" dirty="0">
              <a:solidFill>
                <a:srgbClr val="FF0000"/>
              </a:solidFill>
            </a:endParaRPr>
          </a:p>
        </p:txBody>
      </p:sp>
      <p:sp>
        <p:nvSpPr>
          <p:cNvPr id="6" name="Left Brace 5"/>
          <p:cNvSpPr/>
          <p:nvPr>
            <p:custDataLst>
              <p:tags r:id="rId6"/>
            </p:custDataLst>
          </p:nvPr>
        </p:nvSpPr>
        <p:spPr>
          <a:xfrm>
            <a:off x="1066800" y="3657600"/>
            <a:ext cx="152400" cy="1828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custDataLst>
              <p:tags r:id="rId7"/>
            </p:custDataLst>
          </p:nvPr>
        </p:nvSpPr>
        <p:spPr>
          <a:xfrm>
            <a:off x="0" y="4343400"/>
            <a:ext cx="1066800" cy="646331"/>
          </a:xfrm>
          <a:prstGeom prst="rect">
            <a:avLst/>
          </a:prstGeom>
          <a:noFill/>
        </p:spPr>
        <p:txBody>
          <a:bodyPr wrap="square" rtlCol="0">
            <a:spAutoFit/>
          </a:bodyPr>
          <a:lstStyle/>
          <a:p>
            <a:pPr algn="ctr"/>
            <a:r>
              <a:rPr lang="en-US" dirty="0" smtClean="0">
                <a:solidFill>
                  <a:srgbClr val="FF0000"/>
                </a:solidFill>
              </a:rPr>
              <a:t>Message body</a:t>
            </a:r>
            <a:endParaRPr lang="en-US" dirty="0">
              <a:solidFill>
                <a:srgbClr val="FF0000"/>
              </a:solidFill>
            </a:endParaRPr>
          </a:p>
        </p:txBody>
      </p:sp>
      <p:sp>
        <p:nvSpPr>
          <p:cNvPr id="8" name="Oval 7"/>
          <p:cNvSpPr/>
          <p:nvPr>
            <p:custDataLst>
              <p:tags r:id="rId8"/>
            </p:custDataLst>
          </p:nvPr>
        </p:nvSpPr>
        <p:spPr>
          <a:xfrm>
            <a:off x="2286000" y="3048000"/>
            <a:ext cx="28194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custDataLst>
              <p:tags r:id="rId9"/>
            </p:custDataLst>
          </p:nvPr>
        </p:nvCxnSpPr>
        <p:spPr>
          <a:xfrm rot="5400000">
            <a:off x="4495800" y="2286000"/>
            <a:ext cx="914400" cy="762000"/>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custDataLst>
              <p:tags r:id="rId10"/>
            </p:custDataLst>
          </p:nvPr>
        </p:nvSpPr>
        <p:spPr>
          <a:xfrm>
            <a:off x="4572000" y="1676400"/>
            <a:ext cx="3581400" cy="461665"/>
          </a:xfrm>
          <a:prstGeom prst="rect">
            <a:avLst/>
          </a:prstGeom>
          <a:noFill/>
        </p:spPr>
        <p:txBody>
          <a:bodyPr wrap="square" rtlCol="0">
            <a:spAutoFit/>
          </a:bodyPr>
          <a:lstStyle/>
          <a:p>
            <a:pPr algn="ctr"/>
            <a:r>
              <a:rPr lang="en-US" sz="2400" dirty="0" smtClean="0">
                <a:solidFill>
                  <a:srgbClr val="FF0000"/>
                </a:solidFill>
              </a:rPr>
              <a:t>Web server software</a:t>
            </a:r>
            <a:endParaRPr lang="en-US" sz="2400" dirty="0">
              <a:solidFill>
                <a:srgbClr val="FF0000"/>
              </a:solidFill>
            </a:endParaRPr>
          </a:p>
        </p:txBody>
      </p:sp>
    </p:spTree>
    <p:custDataLst>
      <p:tags r:id="rId1"/>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Dissecting the Response</a:t>
            </a:r>
            <a:endParaRPr lang="en-US" dirty="0"/>
          </a:p>
        </p:txBody>
      </p:sp>
      <p:sp>
        <p:nvSpPr>
          <p:cNvPr id="3" name="TextBox 2"/>
          <p:cNvSpPr txBox="1"/>
          <p:nvPr>
            <p:custDataLst>
              <p:tags r:id="rId3"/>
            </p:custDataLst>
          </p:nvPr>
        </p:nvSpPr>
        <p:spPr>
          <a:xfrm>
            <a:off x="1295400" y="1676400"/>
            <a:ext cx="7696200" cy="3970318"/>
          </a:xfrm>
          <a:prstGeom prst="rect">
            <a:avLst/>
          </a:prstGeom>
          <a:noFill/>
        </p:spPr>
        <p:txBody>
          <a:bodyPr wrap="square" rtlCol="0">
            <a:spAutoFit/>
          </a:bodyPr>
          <a:lstStyle/>
          <a:p>
            <a:r>
              <a:rPr lang="en-US" dirty="0" smtClean="0">
                <a:latin typeface="Courier New" pitchFamily="49" charset="0"/>
                <a:cs typeface="Courier New" pitchFamily="49" charset="0"/>
              </a:rPr>
              <a:t>HTTP/1.1 200 OK</a:t>
            </a:r>
          </a:p>
          <a:p>
            <a:r>
              <a:rPr lang="en-US" dirty="0" smtClean="0">
                <a:latin typeface="Courier New" pitchFamily="49" charset="0"/>
                <a:cs typeface="Courier New" pitchFamily="49" charset="0"/>
              </a:rPr>
              <a:t>Content-Length: 6018</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Content-Type: text/html</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Content-Location: http://www.harding.edu/comp/</a:t>
            </a:r>
            <a:br>
              <a:rPr lang="en-US" dirty="0" smtClean="0">
                <a:latin typeface="Courier New" pitchFamily="49" charset="0"/>
                <a:cs typeface="Courier New" pitchFamily="49" charset="0"/>
              </a:rPr>
            </a:br>
            <a:r>
              <a:rPr lang="en-US" dirty="0" smtClean="0">
                <a:latin typeface="Courier New" pitchFamily="49" charset="0"/>
                <a:cs typeface="Courier New" pitchFamily="49" charset="0"/>
              </a:rPr>
              <a:t>Last-Modified: </a:t>
            </a:r>
            <a:r>
              <a:rPr lang="sv-SE" dirty="0" smtClean="0">
                <a:latin typeface="Courier New" pitchFamily="49" charset="0"/>
                <a:cs typeface="Courier New" pitchFamily="49" charset="0"/>
              </a:rPr>
              <a:t>Mon, 05 Jul 2010 18:49:40 GMT</a:t>
            </a:r>
          </a:p>
          <a:p>
            <a:r>
              <a:rPr lang="sv-SE" dirty="0" smtClean="0">
                <a:latin typeface="Courier New" pitchFamily="49" charset="0"/>
                <a:cs typeface="Courier New" pitchFamily="49" charset="0"/>
              </a:rPr>
              <a:t>Server: Microsoft-IIS/6.0 </a:t>
            </a:r>
          </a:p>
          <a:p>
            <a:endParaRPr lang="sv-SE" dirty="0">
              <a:latin typeface="Courier New" pitchFamily="49" charset="0"/>
              <a:cs typeface="Courier New" pitchFamily="49" charset="0"/>
            </a:endParaRPr>
          </a:p>
          <a:p>
            <a:r>
              <a:rPr lang="en-US" dirty="0" smtClean="0">
                <a:latin typeface="Courier New" pitchFamily="49" charset="0"/>
                <a:cs typeface="Courier New" pitchFamily="49" charset="0"/>
              </a:rPr>
              <a:t>&lt;!DOCTYPE html PUBLIC "-//W3C//DTD HTML 4.01//EN" "http://www.w3.org/TR/html4/strict.dtd"&gt; &lt;html&gt; &lt;head&gt; &lt;title&gt;Harding University - Computer Science&lt;/title&gt;</a:t>
            </a:r>
          </a:p>
          <a:p>
            <a:r>
              <a:rPr lang="en-US" dirty="0" smtClean="0">
                <a:latin typeface="Courier New" pitchFamily="49" charset="0"/>
                <a:cs typeface="Courier New" pitchFamily="49" charset="0"/>
              </a:rPr>
              <a:t>Etc...</a:t>
            </a:r>
            <a:endParaRPr lang="sv-SE" dirty="0" smtClean="0">
              <a:latin typeface="Courier New" pitchFamily="49" charset="0"/>
              <a:cs typeface="Courier New" pitchFamily="49" charset="0"/>
            </a:endParaRPr>
          </a:p>
          <a:p>
            <a:endParaRPr lang="en-US" dirty="0" smtClean="0">
              <a:latin typeface="Courier New" pitchFamily="49" charset="0"/>
              <a:cs typeface="Courier New" pitchFamily="49" charset="0"/>
            </a:endParaRPr>
          </a:p>
          <a:p>
            <a:endParaRPr lang="en-US" dirty="0" smtClean="0">
              <a:latin typeface="Courier New" pitchFamily="49" charset="0"/>
              <a:cs typeface="Courier New" pitchFamily="49" charset="0"/>
            </a:endParaRPr>
          </a:p>
          <a:p>
            <a:endParaRPr lang="en-US" dirty="0"/>
          </a:p>
        </p:txBody>
      </p:sp>
      <p:sp>
        <p:nvSpPr>
          <p:cNvPr id="4" name="Left Brace 3"/>
          <p:cNvSpPr/>
          <p:nvPr>
            <p:custDataLst>
              <p:tags r:id="rId4"/>
            </p:custDataLst>
          </p:nvPr>
        </p:nvSpPr>
        <p:spPr>
          <a:xfrm>
            <a:off x="1066800" y="1600200"/>
            <a:ext cx="152400" cy="1828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custDataLst>
              <p:tags r:id="rId5"/>
            </p:custDataLst>
          </p:nvPr>
        </p:nvSpPr>
        <p:spPr>
          <a:xfrm>
            <a:off x="0" y="2286000"/>
            <a:ext cx="990600" cy="369332"/>
          </a:xfrm>
          <a:prstGeom prst="rect">
            <a:avLst/>
          </a:prstGeom>
          <a:noFill/>
        </p:spPr>
        <p:txBody>
          <a:bodyPr wrap="square" rtlCol="0">
            <a:spAutoFit/>
          </a:bodyPr>
          <a:lstStyle/>
          <a:p>
            <a:pPr algn="ctr"/>
            <a:r>
              <a:rPr lang="en-US" dirty="0" smtClean="0">
                <a:solidFill>
                  <a:srgbClr val="FF0000"/>
                </a:solidFill>
              </a:rPr>
              <a:t>Header</a:t>
            </a:r>
            <a:endParaRPr lang="en-US" dirty="0">
              <a:solidFill>
                <a:srgbClr val="FF0000"/>
              </a:solidFill>
            </a:endParaRPr>
          </a:p>
        </p:txBody>
      </p:sp>
      <p:sp>
        <p:nvSpPr>
          <p:cNvPr id="6" name="Left Brace 5"/>
          <p:cNvSpPr/>
          <p:nvPr>
            <p:custDataLst>
              <p:tags r:id="rId6"/>
            </p:custDataLst>
          </p:nvPr>
        </p:nvSpPr>
        <p:spPr>
          <a:xfrm>
            <a:off x="1066800" y="3657600"/>
            <a:ext cx="152400" cy="1828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custDataLst>
              <p:tags r:id="rId7"/>
            </p:custDataLst>
          </p:nvPr>
        </p:nvSpPr>
        <p:spPr>
          <a:xfrm>
            <a:off x="0" y="4343400"/>
            <a:ext cx="1066800" cy="646331"/>
          </a:xfrm>
          <a:prstGeom prst="rect">
            <a:avLst/>
          </a:prstGeom>
          <a:noFill/>
        </p:spPr>
        <p:txBody>
          <a:bodyPr wrap="square" rtlCol="0">
            <a:spAutoFit/>
          </a:bodyPr>
          <a:lstStyle/>
          <a:p>
            <a:pPr algn="ctr"/>
            <a:r>
              <a:rPr lang="en-US" dirty="0" smtClean="0">
                <a:solidFill>
                  <a:srgbClr val="FF0000"/>
                </a:solidFill>
              </a:rPr>
              <a:t>Message body</a:t>
            </a:r>
            <a:endParaRPr lang="en-US" dirty="0">
              <a:solidFill>
                <a:srgbClr val="FF0000"/>
              </a:solidFill>
            </a:endParaRPr>
          </a:p>
        </p:txBody>
      </p:sp>
      <p:sp>
        <p:nvSpPr>
          <p:cNvPr id="14" name="TextBox 13"/>
          <p:cNvSpPr txBox="1"/>
          <p:nvPr>
            <p:custDataLst>
              <p:tags r:id="rId8"/>
            </p:custDataLst>
          </p:nvPr>
        </p:nvSpPr>
        <p:spPr>
          <a:xfrm>
            <a:off x="2514600" y="5257800"/>
            <a:ext cx="4724400" cy="461665"/>
          </a:xfrm>
          <a:prstGeom prst="rect">
            <a:avLst/>
          </a:prstGeom>
          <a:noFill/>
        </p:spPr>
        <p:txBody>
          <a:bodyPr wrap="square" rtlCol="0">
            <a:spAutoFit/>
          </a:bodyPr>
          <a:lstStyle/>
          <a:p>
            <a:pPr algn="ctr"/>
            <a:r>
              <a:rPr lang="en-US" sz="2400" dirty="0" smtClean="0">
                <a:solidFill>
                  <a:srgbClr val="FF0000"/>
                </a:solidFill>
              </a:rPr>
              <a:t>HTML displayed in the browser</a:t>
            </a:r>
            <a:endParaRPr lang="en-US" sz="2400" dirty="0">
              <a:solidFill>
                <a:srgbClr val="FF0000"/>
              </a:solidFill>
            </a:endParaRPr>
          </a:p>
        </p:txBody>
      </p:sp>
      <p:sp>
        <p:nvSpPr>
          <p:cNvPr id="11" name="Oval 10"/>
          <p:cNvSpPr/>
          <p:nvPr>
            <p:custDataLst>
              <p:tags r:id="rId9"/>
            </p:custDataLst>
          </p:nvPr>
        </p:nvSpPr>
        <p:spPr>
          <a:xfrm>
            <a:off x="1219200" y="3505200"/>
            <a:ext cx="7239000" cy="152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I see the HTTP headers?</a:t>
            </a:r>
          </a:p>
        </p:txBody>
      </p:sp>
      <p:sp>
        <p:nvSpPr>
          <p:cNvPr id="4" name="Content Placeholder 3"/>
          <p:cNvSpPr>
            <a:spLocks noGrp="1"/>
          </p:cNvSpPr>
          <p:nvPr>
            <p:ph idx="1"/>
          </p:nvPr>
        </p:nvSpPr>
        <p:spPr/>
        <p:txBody>
          <a:bodyPr>
            <a:normAutofit/>
          </a:bodyPr>
          <a:lstStyle/>
          <a:p>
            <a:r>
              <a:rPr lang="en-US" dirty="0" smtClean="0"/>
              <a:t>Chrome</a:t>
            </a:r>
          </a:p>
          <a:p>
            <a:pPr lvl="1"/>
            <a:r>
              <a:rPr lang="en-US" dirty="0" smtClean="0"/>
              <a:t>Ctrl-Shift-I </a:t>
            </a:r>
            <a:r>
              <a:rPr lang="en-US" dirty="0" smtClean="0">
                <a:sym typeface="Wingdings" pitchFamily="2" charset="2"/>
              </a:rPr>
              <a:t> Developer Tools</a:t>
            </a:r>
          </a:p>
          <a:p>
            <a:pPr lvl="1"/>
            <a:r>
              <a:rPr lang="en-US" dirty="0" smtClean="0">
                <a:sym typeface="Wingdings" pitchFamily="2" charset="2"/>
              </a:rPr>
              <a:t>“Network” button</a:t>
            </a:r>
          </a:p>
          <a:p>
            <a:r>
              <a:rPr lang="en-US" dirty="0" smtClean="0">
                <a:sym typeface="Wingdings" pitchFamily="2" charset="2"/>
              </a:rPr>
              <a:t>Firefox</a:t>
            </a:r>
          </a:p>
          <a:p>
            <a:pPr lvl="1"/>
            <a:r>
              <a:rPr lang="en-US" dirty="0" smtClean="0">
                <a:sym typeface="Wingdings" pitchFamily="2" charset="2"/>
              </a:rPr>
              <a:t>Ctrl-Shift-K Web Console</a:t>
            </a:r>
          </a:p>
          <a:p>
            <a:pPr lvl="1"/>
            <a:r>
              <a:rPr lang="en-US" dirty="0" smtClean="0">
                <a:sym typeface="Wingdings" pitchFamily="2" charset="2"/>
              </a:rPr>
              <a:t>“Net” button should be down</a:t>
            </a:r>
          </a:p>
          <a:p>
            <a:r>
              <a:rPr lang="en-US" dirty="0" smtClean="0"/>
              <a:t>Internet Explorer</a:t>
            </a:r>
          </a:p>
          <a:p>
            <a:pPr lvl="1"/>
            <a:r>
              <a:rPr lang="en-US" dirty="0" smtClean="0"/>
              <a:t>F12 </a:t>
            </a:r>
            <a:r>
              <a:rPr lang="en-US" dirty="0" smtClean="0">
                <a:sym typeface="Wingdings" pitchFamily="2" charset="2"/>
              </a:rPr>
              <a:t>Developer Tools</a:t>
            </a:r>
          </a:p>
          <a:p>
            <a:pPr lvl="1"/>
            <a:r>
              <a:rPr lang="en-US" dirty="0" smtClean="0">
                <a:sym typeface="Wingdings" pitchFamily="2" charset="2"/>
              </a:rPr>
              <a:t>“Network” tab</a:t>
            </a:r>
            <a:endParaRPr lang="en-US" dirty="0"/>
          </a:p>
        </p:txBody>
      </p:sp>
    </p:spTree>
    <p:extLst>
      <p:ext uri="{BB962C8B-B14F-4D97-AF65-F5344CB8AC3E}">
        <p14:creationId xmlns:p14="http://schemas.microsoft.com/office/powerpoint/2010/main" val="3298772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custDataLst>
              <p:tags r:id="rId2"/>
            </p:custDataLst>
          </p:nvPr>
        </p:nvSpPr>
        <p:spPr>
          <a:xfrm>
            <a:off x="457200" y="381000"/>
            <a:ext cx="8229600" cy="2590800"/>
          </a:xfrm>
        </p:spPr>
        <p:txBody>
          <a:bodyPr>
            <a:normAutofit/>
          </a:bodyPr>
          <a:lstStyle/>
          <a:p>
            <a:pPr algn="ctr">
              <a:buNone/>
            </a:pPr>
            <a:r>
              <a:rPr lang="en-US" dirty="0" smtClean="0"/>
              <a:t>“The</a:t>
            </a:r>
            <a:r>
              <a:rPr lang="en-US" dirty="0"/>
              <a:t> </a:t>
            </a:r>
            <a:r>
              <a:rPr lang="en-US" b="1" dirty="0"/>
              <a:t>Internet</a:t>
            </a:r>
            <a:r>
              <a:rPr lang="en-US" dirty="0"/>
              <a:t> is a global system of </a:t>
            </a:r>
            <a:r>
              <a:rPr lang="en-US" dirty="0" smtClean="0"/>
              <a:t>interconnected</a:t>
            </a:r>
            <a:r>
              <a:rPr lang="en-US" dirty="0"/>
              <a:t> </a:t>
            </a:r>
            <a:r>
              <a:rPr lang="en-US" dirty="0">
                <a:hlinkClick r:id="rId13" action="ppaction://hlinkfile" tooltip="Computer network"/>
              </a:rPr>
              <a:t>computer networks</a:t>
            </a:r>
            <a:r>
              <a:rPr lang="en-US" dirty="0"/>
              <a:t> that use the standard </a:t>
            </a:r>
            <a:r>
              <a:rPr lang="en-US" dirty="0">
                <a:hlinkClick r:id="rId14" action="ppaction://hlinkfile" tooltip="Internet Protocol Suite"/>
              </a:rPr>
              <a:t>Internet Protocol Suite</a:t>
            </a:r>
            <a:r>
              <a:rPr lang="en-US" dirty="0"/>
              <a:t> (TCP/IP) to serve billions of </a:t>
            </a:r>
            <a:r>
              <a:rPr lang="en-US" dirty="0" smtClean="0"/>
              <a:t>users </a:t>
            </a:r>
            <a:r>
              <a:rPr lang="en-US" dirty="0"/>
              <a:t>worldwide</a:t>
            </a:r>
            <a:r>
              <a:rPr lang="en-US" dirty="0" smtClean="0"/>
              <a:t>.”</a:t>
            </a:r>
            <a:br>
              <a:rPr lang="en-US" dirty="0" smtClean="0"/>
            </a:br>
            <a:r>
              <a:rPr lang="en-US" sz="2000" dirty="0" smtClean="0">
                <a:hlinkClick r:id="rId15"/>
              </a:rPr>
              <a:t>http://en.wikipedia.org/wiki/Internet</a:t>
            </a:r>
            <a:endParaRPr lang="en-US" dirty="0" smtClean="0"/>
          </a:p>
          <a:p>
            <a:pPr algn="ctr"/>
            <a:endParaRPr lang="en-US" dirty="0"/>
          </a:p>
        </p:txBody>
      </p:sp>
      <p:sp>
        <p:nvSpPr>
          <p:cNvPr id="16389" name="computr1"/>
          <p:cNvSpPr>
            <a:spLocks noEditPoints="1" noChangeArrowheads="1"/>
          </p:cNvSpPr>
          <p:nvPr>
            <p:custDataLst>
              <p:tags r:id="rId3"/>
            </p:custDataLst>
          </p:nvPr>
        </p:nvSpPr>
        <p:spPr bwMode="auto">
          <a:xfrm>
            <a:off x="914400" y="3962400"/>
            <a:ext cx="990600" cy="1123950"/>
          </a:xfrm>
          <a:custGeom>
            <a:avLst/>
            <a:gdLst>
              <a:gd name="T0" fmla="*/ 19535 w 21600"/>
              <a:gd name="T1" fmla="*/ 0 h 21600"/>
              <a:gd name="T2" fmla="*/ 10800 w 21600"/>
              <a:gd name="T3" fmla="*/ 0 h 21600"/>
              <a:gd name="T4" fmla="*/ 2065 w 21600"/>
              <a:gd name="T5" fmla="*/ 0 h 21600"/>
              <a:gd name="T6" fmla="*/ 0 w 21600"/>
              <a:gd name="T7" fmla="*/ 15388 h 21600"/>
              <a:gd name="T8" fmla="*/ 0 w 21600"/>
              <a:gd name="T9" fmla="*/ 21600 h 21600"/>
              <a:gd name="T10" fmla="*/ 10800 w 21600"/>
              <a:gd name="T11" fmla="*/ 21600 h 21600"/>
              <a:gd name="T12" fmla="*/ 21600 w 21600"/>
              <a:gd name="T13" fmla="*/ 21600 h 21600"/>
              <a:gd name="T14" fmla="*/ 21600 w 21600"/>
              <a:gd name="T15" fmla="*/ 15388 h 21600"/>
              <a:gd name="T16" fmla="*/ 19535 w 21600"/>
              <a:gd name="T17" fmla="*/ 13553 h 21600"/>
              <a:gd name="T18" fmla="*/ 2065 w 21600"/>
              <a:gd name="T19" fmla="*/ 13553 h 21600"/>
              <a:gd name="T20" fmla="*/ 2065 w 21600"/>
              <a:gd name="T21" fmla="*/ 6776 h 21600"/>
              <a:gd name="T22" fmla="*/ 19535 w 21600"/>
              <a:gd name="T23" fmla="*/ 6776 h 21600"/>
              <a:gd name="T24" fmla="*/ 0 w 21600"/>
              <a:gd name="T25" fmla="*/ 18494 h 21600"/>
              <a:gd name="T26" fmla="*/ 21600 w 21600"/>
              <a:gd name="T27" fmla="*/ 18494 h 21600"/>
              <a:gd name="T28" fmla="*/ 4923 w 21600"/>
              <a:gd name="T29" fmla="*/ 2541 h 21600"/>
              <a:gd name="T30" fmla="*/ 16756 w 21600"/>
              <a:gd name="T31" fmla="*/ 11153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T28" t="T29" r="T30" b="T31"/>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chemeClr val="accent6">
              <a:lumMod val="20000"/>
              <a:lumOff val="80000"/>
            </a:schemeClr>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4" name="Cloud"/>
          <p:cNvSpPr>
            <a:spLocks noChangeAspect="1" noEditPoints="1" noChangeArrowheads="1"/>
          </p:cNvSpPr>
          <p:nvPr>
            <p:custDataLst>
              <p:tags r:id="rId4"/>
            </p:custDataLst>
          </p:nvPr>
        </p:nvSpPr>
        <p:spPr bwMode="auto">
          <a:xfrm>
            <a:off x="2514600" y="3429000"/>
            <a:ext cx="4191000" cy="25146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endParaRPr lang="en-US" sz="3600" dirty="0" smtClean="0">
              <a:latin typeface="Aharoni" pitchFamily="2" charset="-79"/>
              <a:cs typeface="Aharoni" pitchFamily="2" charset="-79"/>
            </a:endParaRPr>
          </a:p>
          <a:p>
            <a:pPr algn="ctr"/>
            <a:r>
              <a:rPr lang="en-US" sz="3600" dirty="0" smtClean="0">
                <a:latin typeface="Aharoni" pitchFamily="2" charset="-79"/>
                <a:cs typeface="Aharoni" pitchFamily="2" charset="-79"/>
              </a:rPr>
              <a:t>Internet</a:t>
            </a:r>
            <a:endParaRPr lang="en-US" sz="3600" dirty="0">
              <a:latin typeface="Aharoni" pitchFamily="2" charset="-79"/>
              <a:cs typeface="Aharoni" pitchFamily="2" charset="-79"/>
            </a:endParaRPr>
          </a:p>
        </p:txBody>
      </p:sp>
      <p:sp>
        <p:nvSpPr>
          <p:cNvPr id="15" name="computr1"/>
          <p:cNvSpPr>
            <a:spLocks noEditPoints="1" noChangeArrowheads="1"/>
          </p:cNvSpPr>
          <p:nvPr>
            <p:custDataLst>
              <p:tags r:id="rId5"/>
            </p:custDataLst>
          </p:nvPr>
        </p:nvSpPr>
        <p:spPr bwMode="auto">
          <a:xfrm>
            <a:off x="7315200" y="3962400"/>
            <a:ext cx="990600" cy="1123950"/>
          </a:xfrm>
          <a:custGeom>
            <a:avLst/>
            <a:gdLst>
              <a:gd name="T0" fmla="*/ 19535 w 21600"/>
              <a:gd name="T1" fmla="*/ 0 h 21600"/>
              <a:gd name="T2" fmla="*/ 10800 w 21600"/>
              <a:gd name="T3" fmla="*/ 0 h 21600"/>
              <a:gd name="T4" fmla="*/ 2065 w 21600"/>
              <a:gd name="T5" fmla="*/ 0 h 21600"/>
              <a:gd name="T6" fmla="*/ 0 w 21600"/>
              <a:gd name="T7" fmla="*/ 15388 h 21600"/>
              <a:gd name="T8" fmla="*/ 0 w 21600"/>
              <a:gd name="T9" fmla="*/ 21600 h 21600"/>
              <a:gd name="T10" fmla="*/ 10800 w 21600"/>
              <a:gd name="T11" fmla="*/ 21600 h 21600"/>
              <a:gd name="T12" fmla="*/ 21600 w 21600"/>
              <a:gd name="T13" fmla="*/ 21600 h 21600"/>
              <a:gd name="T14" fmla="*/ 21600 w 21600"/>
              <a:gd name="T15" fmla="*/ 15388 h 21600"/>
              <a:gd name="T16" fmla="*/ 19535 w 21600"/>
              <a:gd name="T17" fmla="*/ 13553 h 21600"/>
              <a:gd name="T18" fmla="*/ 2065 w 21600"/>
              <a:gd name="T19" fmla="*/ 13553 h 21600"/>
              <a:gd name="T20" fmla="*/ 2065 w 21600"/>
              <a:gd name="T21" fmla="*/ 6776 h 21600"/>
              <a:gd name="T22" fmla="*/ 19535 w 21600"/>
              <a:gd name="T23" fmla="*/ 6776 h 21600"/>
              <a:gd name="T24" fmla="*/ 0 w 21600"/>
              <a:gd name="T25" fmla="*/ 18494 h 21600"/>
              <a:gd name="T26" fmla="*/ 21600 w 21600"/>
              <a:gd name="T27" fmla="*/ 18494 h 21600"/>
              <a:gd name="T28" fmla="*/ 4923 w 21600"/>
              <a:gd name="T29" fmla="*/ 2541 h 21600"/>
              <a:gd name="T30" fmla="*/ 16756 w 21600"/>
              <a:gd name="T31" fmla="*/ 11153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T28" t="T29" r="T30" b="T31"/>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chemeClr val="tx2">
              <a:lumMod val="20000"/>
              <a:lumOff val="80000"/>
            </a:schemeClr>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16" name="TextBox 15"/>
          <p:cNvSpPr txBox="1"/>
          <p:nvPr>
            <p:custDataLst>
              <p:tags r:id="rId6"/>
            </p:custDataLst>
          </p:nvPr>
        </p:nvSpPr>
        <p:spPr>
          <a:xfrm>
            <a:off x="304800" y="5257800"/>
            <a:ext cx="2057400" cy="369332"/>
          </a:xfrm>
          <a:prstGeom prst="rect">
            <a:avLst/>
          </a:prstGeom>
          <a:noFill/>
        </p:spPr>
        <p:txBody>
          <a:bodyPr wrap="square" rtlCol="0">
            <a:spAutoFit/>
          </a:bodyPr>
          <a:lstStyle/>
          <a:p>
            <a:pPr algn="ctr"/>
            <a:r>
              <a:rPr lang="en-US" dirty="0" smtClean="0"/>
              <a:t>Computer 1</a:t>
            </a:r>
            <a:endParaRPr lang="en-US" dirty="0"/>
          </a:p>
        </p:txBody>
      </p:sp>
      <p:sp>
        <p:nvSpPr>
          <p:cNvPr id="17" name="TextBox 16"/>
          <p:cNvSpPr txBox="1"/>
          <p:nvPr>
            <p:custDataLst>
              <p:tags r:id="rId7"/>
            </p:custDataLst>
          </p:nvPr>
        </p:nvSpPr>
        <p:spPr>
          <a:xfrm>
            <a:off x="6781800" y="5257800"/>
            <a:ext cx="2057400" cy="369332"/>
          </a:xfrm>
          <a:prstGeom prst="rect">
            <a:avLst/>
          </a:prstGeom>
          <a:noFill/>
        </p:spPr>
        <p:txBody>
          <a:bodyPr wrap="square" rtlCol="0">
            <a:spAutoFit/>
          </a:bodyPr>
          <a:lstStyle/>
          <a:p>
            <a:pPr algn="ctr"/>
            <a:r>
              <a:rPr lang="en-US" dirty="0" smtClean="0"/>
              <a:t>Computer 2</a:t>
            </a:r>
            <a:endParaRPr lang="en-US" dirty="0"/>
          </a:p>
        </p:txBody>
      </p:sp>
      <p:sp>
        <p:nvSpPr>
          <p:cNvPr id="18" name="TextBox 17"/>
          <p:cNvSpPr txBox="1"/>
          <p:nvPr>
            <p:custDataLst>
              <p:tags r:id="rId8"/>
            </p:custDataLst>
          </p:nvPr>
        </p:nvSpPr>
        <p:spPr>
          <a:xfrm>
            <a:off x="304800" y="5715000"/>
            <a:ext cx="2057400" cy="369332"/>
          </a:xfrm>
          <a:prstGeom prst="rect">
            <a:avLst/>
          </a:prstGeom>
          <a:noFill/>
        </p:spPr>
        <p:txBody>
          <a:bodyPr wrap="square" rtlCol="0">
            <a:spAutoFit/>
          </a:bodyPr>
          <a:lstStyle/>
          <a:p>
            <a:pPr algn="ctr"/>
            <a:r>
              <a:rPr lang="en-US" dirty="0" smtClean="0"/>
              <a:t>255.254.253.252</a:t>
            </a:r>
            <a:endParaRPr lang="en-US" dirty="0"/>
          </a:p>
        </p:txBody>
      </p:sp>
      <p:cxnSp>
        <p:nvCxnSpPr>
          <p:cNvPr id="20" name="Straight Connector 19"/>
          <p:cNvCxnSpPr>
            <a:stCxn id="16389" idx="7"/>
            <a:endCxn id="14" idx="0"/>
          </p:cNvCxnSpPr>
          <p:nvPr>
            <p:custDataLst>
              <p:tags r:id="rId9"/>
            </p:custDataLst>
          </p:nvPr>
        </p:nvCxnSpPr>
        <p:spPr>
          <a:xfrm flipV="1">
            <a:off x="1905000" y="4686300"/>
            <a:ext cx="622600" cy="768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15" idx="3"/>
          </p:cNvCxnSpPr>
          <p:nvPr>
            <p:custDataLst>
              <p:tags r:id="rId10"/>
            </p:custDataLst>
          </p:nvPr>
        </p:nvCxnSpPr>
        <p:spPr>
          <a:xfrm>
            <a:off x="6705600" y="4724400"/>
            <a:ext cx="609600" cy="387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custDataLst>
              <p:tags r:id="rId11"/>
            </p:custDataLst>
          </p:nvPr>
        </p:nvSpPr>
        <p:spPr>
          <a:xfrm>
            <a:off x="6705600" y="5715000"/>
            <a:ext cx="2057400" cy="369332"/>
          </a:xfrm>
          <a:prstGeom prst="rect">
            <a:avLst/>
          </a:prstGeom>
          <a:noFill/>
        </p:spPr>
        <p:txBody>
          <a:bodyPr wrap="square" rtlCol="0">
            <a:spAutoFit/>
          </a:bodyPr>
          <a:lstStyle/>
          <a:p>
            <a:pPr algn="ctr"/>
            <a:r>
              <a:rPr lang="en-US" dirty="0" smtClean="0"/>
              <a:t>1.2.3.4</a:t>
            </a:r>
            <a:endParaRPr lang="en-US" dirty="0"/>
          </a:p>
        </p:txBody>
      </p:sp>
    </p:spTree>
    <p:custDataLst>
      <p:tags r:id="rId1"/>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3" y="66675"/>
            <a:ext cx="8639175" cy="672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6284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3" y="66675"/>
            <a:ext cx="8639175" cy="672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0316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Internet Protocol Suite</a:t>
            </a:r>
            <a:endParaRPr lang="en-US" dirty="0"/>
          </a:p>
        </p:txBody>
      </p:sp>
      <p:sp>
        <p:nvSpPr>
          <p:cNvPr id="3" name="Content Placeholder 2"/>
          <p:cNvSpPr>
            <a:spLocks noGrp="1"/>
          </p:cNvSpPr>
          <p:nvPr>
            <p:ph idx="1"/>
            <p:custDataLst>
              <p:tags r:id="rId3"/>
            </p:custDataLst>
          </p:nvPr>
        </p:nvSpPr>
        <p:spPr/>
        <p:txBody>
          <a:bodyPr>
            <a:normAutofit/>
          </a:bodyPr>
          <a:lstStyle/>
          <a:p>
            <a:r>
              <a:rPr lang="en-US" b="1" dirty="0" smtClean="0"/>
              <a:t>Internet Protocol (IP)</a:t>
            </a:r>
            <a:r>
              <a:rPr lang="en-US" dirty="0" smtClean="0"/>
              <a:t>: </a:t>
            </a:r>
            <a:r>
              <a:rPr lang="en-US" dirty="0"/>
              <a:t>directs packets to a specific computer using an IP </a:t>
            </a:r>
            <a:r>
              <a:rPr lang="en-US" dirty="0" smtClean="0"/>
              <a:t>address</a:t>
            </a:r>
          </a:p>
          <a:p>
            <a:r>
              <a:rPr lang="en-US" b="1" dirty="0" smtClean="0"/>
              <a:t>Transmission Control Protocol (TCP)</a:t>
            </a:r>
            <a:r>
              <a:rPr lang="en-US" dirty="0" smtClean="0"/>
              <a:t>: </a:t>
            </a:r>
            <a:r>
              <a:rPr lang="en-US" dirty="0"/>
              <a:t>directs packets to a specific application on a computer using a port number</a:t>
            </a:r>
            <a:r>
              <a:rPr lang="en-US" dirty="0" smtClean="0"/>
              <a:t>.</a:t>
            </a:r>
          </a:p>
          <a:p>
            <a:pPr lvl="1"/>
            <a:r>
              <a:rPr lang="en-US" dirty="0" smtClean="0">
                <a:hlinkClick r:id="rId5"/>
              </a:rPr>
              <a:t>Common port numbers</a:t>
            </a:r>
            <a:r>
              <a:rPr lang="en-US" dirty="0" smtClean="0"/>
              <a:t>:</a:t>
            </a:r>
          </a:p>
          <a:p>
            <a:pPr lvl="2"/>
            <a:r>
              <a:rPr lang="en-US" dirty="0" smtClean="0"/>
              <a:t>22 – </a:t>
            </a:r>
            <a:r>
              <a:rPr lang="en-US" dirty="0" err="1" smtClean="0"/>
              <a:t>ssh</a:t>
            </a:r>
            <a:r>
              <a:rPr lang="en-US" dirty="0" smtClean="0"/>
              <a:t> </a:t>
            </a:r>
          </a:p>
          <a:p>
            <a:pPr lvl="2"/>
            <a:r>
              <a:rPr lang="en-US" dirty="0" smtClean="0"/>
              <a:t>23 – telnet </a:t>
            </a:r>
          </a:p>
          <a:p>
            <a:pPr lvl="2"/>
            <a:r>
              <a:rPr lang="en-US" dirty="0" smtClean="0"/>
              <a:t>25 – email</a:t>
            </a:r>
          </a:p>
          <a:p>
            <a:pPr lvl="2"/>
            <a:r>
              <a:rPr lang="en-US" dirty="0" smtClean="0"/>
              <a:t>80 – Web</a:t>
            </a:r>
          </a:p>
          <a:p>
            <a:pPr lvl="2"/>
            <a:endParaRPr lang="en-US" dirty="0"/>
          </a:p>
        </p:txBody>
      </p:sp>
    </p:spTree>
    <p:custDataLst>
      <p:tags r:id="rId1"/>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languagelog.ldc.upenn.edu/myl/llog/duty_calls.png"/>
          <p:cNvPicPr>
            <a:picLocks noChangeAspect="1" noChangeArrowheads="1"/>
          </p:cNvPicPr>
          <p:nvPr>
            <p:custDataLst>
              <p:tags r:id="rId2"/>
            </p:custDataLst>
          </p:nvPr>
        </p:nvPicPr>
        <p:blipFill>
          <a:blip r:embed="rId4" cstate="print"/>
          <a:srcRect/>
          <a:stretch>
            <a:fillRect/>
          </a:stretch>
        </p:blipFill>
        <p:spPr bwMode="auto">
          <a:xfrm>
            <a:off x="2362200" y="914400"/>
            <a:ext cx="4572000" cy="5029200"/>
          </a:xfrm>
          <a:prstGeom prst="rect">
            <a:avLst/>
          </a:prstGeom>
          <a:noFill/>
        </p:spPr>
      </p:pic>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p:cNvSpPr>
            <a:spLocks noChangeAspect="1" noEditPoints="1" noChangeArrowheads="1"/>
          </p:cNvSpPr>
          <p:nvPr>
            <p:custDataLst>
              <p:tags r:id="rId2"/>
            </p:custDataLst>
          </p:nvPr>
        </p:nvSpPr>
        <p:spPr bwMode="auto">
          <a:xfrm>
            <a:off x="762000" y="1600200"/>
            <a:ext cx="7696200" cy="4381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3" name="Oval 2"/>
          <p:cNvSpPr/>
          <p:nvPr>
            <p:custDataLst>
              <p:tags r:id="rId3"/>
            </p:custDataLst>
          </p:nvPr>
        </p:nvSpPr>
        <p:spPr>
          <a:xfrm>
            <a:off x="2133600" y="2552788"/>
            <a:ext cx="1752600" cy="1295400"/>
          </a:xfrm>
          <a:prstGeom prst="ellipse">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Web</a:t>
            </a:r>
            <a:endParaRPr lang="en-US" sz="2000" dirty="0">
              <a:solidFill>
                <a:schemeClr val="tx1"/>
              </a:solidFill>
            </a:endParaRPr>
          </a:p>
        </p:txBody>
      </p:sp>
      <p:sp>
        <p:nvSpPr>
          <p:cNvPr id="4" name="Oval 3"/>
          <p:cNvSpPr/>
          <p:nvPr>
            <p:custDataLst>
              <p:tags r:id="rId4"/>
            </p:custDataLst>
          </p:nvPr>
        </p:nvSpPr>
        <p:spPr>
          <a:xfrm>
            <a:off x="4419600" y="3276600"/>
            <a:ext cx="1219200" cy="914400"/>
          </a:xfrm>
          <a:prstGeom prst="ellipse">
            <a:avLst/>
          </a:prstGeom>
          <a:solidFill>
            <a:schemeClr val="accent5">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VoIP</a:t>
            </a:r>
            <a:endParaRPr lang="en-US" sz="2000" dirty="0">
              <a:solidFill>
                <a:schemeClr val="tx1"/>
              </a:solidFill>
            </a:endParaRPr>
          </a:p>
        </p:txBody>
      </p:sp>
      <p:sp>
        <p:nvSpPr>
          <p:cNvPr id="5" name="Oval 4"/>
          <p:cNvSpPr/>
          <p:nvPr>
            <p:custDataLst>
              <p:tags r:id="rId5"/>
            </p:custDataLst>
          </p:nvPr>
        </p:nvSpPr>
        <p:spPr>
          <a:xfrm>
            <a:off x="5486400" y="4114800"/>
            <a:ext cx="1066800" cy="838200"/>
          </a:xfrm>
          <a:prstGeom prst="ellipse">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email</a:t>
            </a:r>
            <a:endParaRPr lang="en-US" sz="2000" dirty="0">
              <a:solidFill>
                <a:schemeClr val="tx1"/>
              </a:solidFill>
            </a:endParaRPr>
          </a:p>
        </p:txBody>
      </p:sp>
      <p:sp>
        <p:nvSpPr>
          <p:cNvPr id="6" name="Oval 5"/>
          <p:cNvSpPr/>
          <p:nvPr>
            <p:custDataLst>
              <p:tags r:id="rId6"/>
            </p:custDataLst>
          </p:nvPr>
        </p:nvSpPr>
        <p:spPr>
          <a:xfrm>
            <a:off x="6629400" y="2857588"/>
            <a:ext cx="838200" cy="685800"/>
          </a:xfrm>
          <a:prstGeom prst="ellipse">
            <a:avLst/>
          </a:pr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IM</a:t>
            </a:r>
            <a:endParaRPr lang="en-US" sz="2000" dirty="0">
              <a:solidFill>
                <a:schemeClr val="tx1"/>
              </a:solidFill>
            </a:endParaRPr>
          </a:p>
        </p:txBody>
      </p:sp>
      <p:sp>
        <p:nvSpPr>
          <p:cNvPr id="7" name="Oval 6"/>
          <p:cNvSpPr/>
          <p:nvPr>
            <p:custDataLst>
              <p:tags r:id="rId7"/>
            </p:custDataLst>
          </p:nvPr>
        </p:nvSpPr>
        <p:spPr>
          <a:xfrm>
            <a:off x="3048000" y="4191000"/>
            <a:ext cx="1752600" cy="838200"/>
          </a:xfrm>
          <a:prstGeom prst="ellipse">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Streaming video</a:t>
            </a:r>
            <a:endParaRPr lang="en-US" sz="2000" dirty="0">
              <a:solidFill>
                <a:schemeClr val="tx1"/>
              </a:solidFill>
            </a:endParaRPr>
          </a:p>
        </p:txBody>
      </p:sp>
      <p:sp>
        <p:nvSpPr>
          <p:cNvPr id="8" name="Title 7"/>
          <p:cNvSpPr>
            <a:spLocks noGrp="1"/>
          </p:cNvSpPr>
          <p:nvPr>
            <p:ph type="title"/>
            <p:custDataLst>
              <p:tags r:id="rId8"/>
            </p:custDataLst>
          </p:nvPr>
        </p:nvSpPr>
        <p:spPr/>
        <p:txBody>
          <a:bodyPr/>
          <a:lstStyle/>
          <a:p>
            <a:r>
              <a:rPr lang="en-US" dirty="0" smtClean="0"/>
              <a:t>Internet ≠ Web</a:t>
            </a:r>
            <a:endParaRPr lang="en-US" dirty="0"/>
          </a:p>
        </p:txBody>
      </p:sp>
      <p:sp>
        <p:nvSpPr>
          <p:cNvPr id="9" name="TextBox 8"/>
          <p:cNvSpPr txBox="1"/>
          <p:nvPr>
            <p:custDataLst>
              <p:tags r:id="rId9"/>
            </p:custDataLst>
          </p:nvPr>
        </p:nvSpPr>
        <p:spPr>
          <a:xfrm>
            <a:off x="2895600" y="6096000"/>
            <a:ext cx="3657600" cy="523220"/>
          </a:xfrm>
          <a:prstGeom prst="rect">
            <a:avLst/>
          </a:prstGeom>
          <a:noFill/>
        </p:spPr>
        <p:txBody>
          <a:bodyPr wrap="square" rtlCol="0">
            <a:spAutoFit/>
          </a:bodyPr>
          <a:lstStyle/>
          <a:p>
            <a:pPr algn="ctr"/>
            <a:r>
              <a:rPr lang="en-US" sz="2800" dirty="0" smtClean="0"/>
              <a:t>The Internet</a:t>
            </a:r>
            <a:endParaRPr lang="en-US" sz="2800" dirty="0"/>
          </a:p>
        </p:txBody>
      </p:sp>
      <p:sp>
        <p:nvSpPr>
          <p:cNvPr id="10" name="Oval 9"/>
          <p:cNvSpPr/>
          <p:nvPr>
            <p:custDataLst>
              <p:tags r:id="rId10"/>
            </p:custDataLst>
          </p:nvPr>
        </p:nvSpPr>
        <p:spPr>
          <a:xfrm>
            <a:off x="4724400" y="2133600"/>
            <a:ext cx="1828800" cy="990600"/>
          </a:xfrm>
          <a:prstGeom prst="ellipse">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File transfer</a:t>
            </a:r>
            <a:endParaRPr lang="en-US" sz="2000" dirty="0">
              <a:solidFill>
                <a:schemeClr val="tx1"/>
              </a:solidFill>
            </a:endParaRPr>
          </a:p>
        </p:txBody>
      </p:sp>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Overview of the Web</a:t>
            </a:r>
            <a:endParaRPr lang="en-US" dirty="0"/>
          </a:p>
        </p:txBody>
      </p:sp>
      <p:sp>
        <p:nvSpPr>
          <p:cNvPr id="3" name="computr1"/>
          <p:cNvSpPr>
            <a:spLocks noEditPoints="1" noChangeArrowheads="1"/>
          </p:cNvSpPr>
          <p:nvPr>
            <p:custDataLst>
              <p:tags r:id="rId3"/>
            </p:custDataLst>
          </p:nvPr>
        </p:nvSpPr>
        <p:spPr bwMode="auto">
          <a:xfrm>
            <a:off x="914400" y="2438400"/>
            <a:ext cx="990600" cy="1123950"/>
          </a:xfrm>
          <a:custGeom>
            <a:avLst/>
            <a:gdLst>
              <a:gd name="T0" fmla="*/ 19535 w 21600"/>
              <a:gd name="T1" fmla="*/ 0 h 21600"/>
              <a:gd name="T2" fmla="*/ 10800 w 21600"/>
              <a:gd name="T3" fmla="*/ 0 h 21600"/>
              <a:gd name="T4" fmla="*/ 2065 w 21600"/>
              <a:gd name="T5" fmla="*/ 0 h 21600"/>
              <a:gd name="T6" fmla="*/ 0 w 21600"/>
              <a:gd name="T7" fmla="*/ 15388 h 21600"/>
              <a:gd name="T8" fmla="*/ 0 w 21600"/>
              <a:gd name="T9" fmla="*/ 21600 h 21600"/>
              <a:gd name="T10" fmla="*/ 10800 w 21600"/>
              <a:gd name="T11" fmla="*/ 21600 h 21600"/>
              <a:gd name="T12" fmla="*/ 21600 w 21600"/>
              <a:gd name="T13" fmla="*/ 21600 h 21600"/>
              <a:gd name="T14" fmla="*/ 21600 w 21600"/>
              <a:gd name="T15" fmla="*/ 15388 h 21600"/>
              <a:gd name="T16" fmla="*/ 19535 w 21600"/>
              <a:gd name="T17" fmla="*/ 13553 h 21600"/>
              <a:gd name="T18" fmla="*/ 2065 w 21600"/>
              <a:gd name="T19" fmla="*/ 13553 h 21600"/>
              <a:gd name="T20" fmla="*/ 2065 w 21600"/>
              <a:gd name="T21" fmla="*/ 6776 h 21600"/>
              <a:gd name="T22" fmla="*/ 19535 w 21600"/>
              <a:gd name="T23" fmla="*/ 6776 h 21600"/>
              <a:gd name="T24" fmla="*/ 0 w 21600"/>
              <a:gd name="T25" fmla="*/ 18494 h 21600"/>
              <a:gd name="T26" fmla="*/ 21600 w 21600"/>
              <a:gd name="T27" fmla="*/ 18494 h 21600"/>
              <a:gd name="T28" fmla="*/ 4923 w 21600"/>
              <a:gd name="T29" fmla="*/ 2541 h 21600"/>
              <a:gd name="T30" fmla="*/ 16756 w 21600"/>
              <a:gd name="T31" fmla="*/ 11153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T28" t="T29" r="T30" b="T31"/>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chemeClr val="accent6">
              <a:lumMod val="20000"/>
              <a:lumOff val="80000"/>
            </a:schemeClr>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4" name="Cloud"/>
          <p:cNvSpPr>
            <a:spLocks noChangeAspect="1" noEditPoints="1" noChangeArrowheads="1"/>
          </p:cNvSpPr>
          <p:nvPr>
            <p:custDataLst>
              <p:tags r:id="rId4"/>
            </p:custDataLst>
          </p:nvPr>
        </p:nvSpPr>
        <p:spPr bwMode="auto">
          <a:xfrm>
            <a:off x="2514600" y="1905000"/>
            <a:ext cx="4191000" cy="25146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endParaRPr lang="en-US" sz="3600" dirty="0" smtClean="0">
              <a:latin typeface="Aharoni" pitchFamily="2" charset="-79"/>
              <a:cs typeface="Aharoni" pitchFamily="2" charset="-79"/>
            </a:endParaRPr>
          </a:p>
          <a:p>
            <a:pPr algn="ctr"/>
            <a:r>
              <a:rPr lang="en-US" sz="3600" dirty="0" smtClean="0">
                <a:latin typeface="Aharoni" pitchFamily="2" charset="-79"/>
                <a:cs typeface="Aharoni" pitchFamily="2" charset="-79"/>
              </a:rPr>
              <a:t>Internet</a:t>
            </a:r>
            <a:endParaRPr lang="en-US" sz="3600" dirty="0">
              <a:latin typeface="Aharoni" pitchFamily="2" charset="-79"/>
              <a:cs typeface="Aharoni" pitchFamily="2" charset="-79"/>
            </a:endParaRPr>
          </a:p>
        </p:txBody>
      </p:sp>
      <p:sp>
        <p:nvSpPr>
          <p:cNvPr id="5" name="computr1"/>
          <p:cNvSpPr>
            <a:spLocks noEditPoints="1" noChangeArrowheads="1"/>
          </p:cNvSpPr>
          <p:nvPr>
            <p:custDataLst>
              <p:tags r:id="rId5"/>
            </p:custDataLst>
          </p:nvPr>
        </p:nvSpPr>
        <p:spPr bwMode="auto">
          <a:xfrm>
            <a:off x="7315200" y="2438400"/>
            <a:ext cx="990600" cy="1123950"/>
          </a:xfrm>
          <a:custGeom>
            <a:avLst/>
            <a:gdLst>
              <a:gd name="T0" fmla="*/ 19535 w 21600"/>
              <a:gd name="T1" fmla="*/ 0 h 21600"/>
              <a:gd name="T2" fmla="*/ 10800 w 21600"/>
              <a:gd name="T3" fmla="*/ 0 h 21600"/>
              <a:gd name="T4" fmla="*/ 2065 w 21600"/>
              <a:gd name="T5" fmla="*/ 0 h 21600"/>
              <a:gd name="T6" fmla="*/ 0 w 21600"/>
              <a:gd name="T7" fmla="*/ 15388 h 21600"/>
              <a:gd name="T8" fmla="*/ 0 w 21600"/>
              <a:gd name="T9" fmla="*/ 21600 h 21600"/>
              <a:gd name="T10" fmla="*/ 10800 w 21600"/>
              <a:gd name="T11" fmla="*/ 21600 h 21600"/>
              <a:gd name="T12" fmla="*/ 21600 w 21600"/>
              <a:gd name="T13" fmla="*/ 21600 h 21600"/>
              <a:gd name="T14" fmla="*/ 21600 w 21600"/>
              <a:gd name="T15" fmla="*/ 15388 h 21600"/>
              <a:gd name="T16" fmla="*/ 19535 w 21600"/>
              <a:gd name="T17" fmla="*/ 13553 h 21600"/>
              <a:gd name="T18" fmla="*/ 2065 w 21600"/>
              <a:gd name="T19" fmla="*/ 13553 h 21600"/>
              <a:gd name="T20" fmla="*/ 2065 w 21600"/>
              <a:gd name="T21" fmla="*/ 6776 h 21600"/>
              <a:gd name="T22" fmla="*/ 19535 w 21600"/>
              <a:gd name="T23" fmla="*/ 6776 h 21600"/>
              <a:gd name="T24" fmla="*/ 0 w 21600"/>
              <a:gd name="T25" fmla="*/ 18494 h 21600"/>
              <a:gd name="T26" fmla="*/ 21600 w 21600"/>
              <a:gd name="T27" fmla="*/ 18494 h 21600"/>
              <a:gd name="T28" fmla="*/ 4923 w 21600"/>
              <a:gd name="T29" fmla="*/ 2541 h 21600"/>
              <a:gd name="T30" fmla="*/ 16756 w 21600"/>
              <a:gd name="T31" fmla="*/ 11153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T28" t="T29" r="T30" b="T31"/>
            <a:pathLst>
              <a:path w="21600" h="21600" extrusionOk="0">
                <a:moveTo>
                  <a:pt x="16994" y="15388"/>
                </a:moveTo>
                <a:lnTo>
                  <a:pt x="16994" y="13553"/>
                </a:lnTo>
                <a:lnTo>
                  <a:pt x="19535" y="13553"/>
                </a:lnTo>
                <a:lnTo>
                  <a:pt x="19535" y="10729"/>
                </a:lnTo>
                <a:lnTo>
                  <a:pt x="19535" y="6776"/>
                </a:lnTo>
                <a:lnTo>
                  <a:pt x="19535" y="0"/>
                </a:lnTo>
                <a:lnTo>
                  <a:pt x="10800" y="0"/>
                </a:lnTo>
                <a:lnTo>
                  <a:pt x="2065" y="0"/>
                </a:lnTo>
                <a:lnTo>
                  <a:pt x="2065" y="6776"/>
                </a:lnTo>
                <a:lnTo>
                  <a:pt x="2065" y="10729"/>
                </a:lnTo>
                <a:lnTo>
                  <a:pt x="2065" y="13553"/>
                </a:lnTo>
                <a:lnTo>
                  <a:pt x="4606" y="13553"/>
                </a:lnTo>
                <a:lnTo>
                  <a:pt x="4606" y="15388"/>
                </a:lnTo>
                <a:lnTo>
                  <a:pt x="0" y="15388"/>
                </a:lnTo>
                <a:lnTo>
                  <a:pt x="0" y="21600"/>
                </a:lnTo>
                <a:lnTo>
                  <a:pt x="10800" y="21600"/>
                </a:lnTo>
                <a:lnTo>
                  <a:pt x="21600" y="21600"/>
                </a:lnTo>
                <a:lnTo>
                  <a:pt x="21600" y="15388"/>
                </a:lnTo>
                <a:lnTo>
                  <a:pt x="16994" y="15388"/>
                </a:lnTo>
                <a:close/>
              </a:path>
              <a:path w="21600" h="21600" extrusionOk="0">
                <a:moveTo>
                  <a:pt x="4606" y="15388"/>
                </a:moveTo>
                <a:lnTo>
                  <a:pt x="4606" y="13553"/>
                </a:lnTo>
                <a:lnTo>
                  <a:pt x="16994" y="13553"/>
                </a:lnTo>
                <a:lnTo>
                  <a:pt x="16994" y="15388"/>
                </a:lnTo>
                <a:lnTo>
                  <a:pt x="4606" y="15388"/>
                </a:lnTo>
              </a:path>
              <a:path w="21600" h="21600" extrusionOk="0">
                <a:moveTo>
                  <a:pt x="4606" y="11294"/>
                </a:moveTo>
                <a:lnTo>
                  <a:pt x="4606" y="2259"/>
                </a:lnTo>
                <a:lnTo>
                  <a:pt x="16994" y="2259"/>
                </a:lnTo>
                <a:lnTo>
                  <a:pt x="16994" y="11294"/>
                </a:lnTo>
                <a:lnTo>
                  <a:pt x="4606" y="11294"/>
                </a:lnTo>
                <a:moveTo>
                  <a:pt x="13976" y="17082"/>
                </a:moveTo>
                <a:lnTo>
                  <a:pt x="13976" y="16376"/>
                </a:lnTo>
                <a:lnTo>
                  <a:pt x="20171" y="16376"/>
                </a:lnTo>
                <a:lnTo>
                  <a:pt x="20171" y="17082"/>
                </a:lnTo>
                <a:lnTo>
                  <a:pt x="13976" y="17082"/>
                </a:lnTo>
              </a:path>
            </a:pathLst>
          </a:custGeom>
          <a:solidFill>
            <a:schemeClr val="tx2">
              <a:lumMod val="20000"/>
              <a:lumOff val="80000"/>
            </a:schemeClr>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custDataLst>
              <p:tags r:id="rId6"/>
            </p:custDataLst>
          </p:nvPr>
        </p:nvSpPr>
        <p:spPr>
          <a:xfrm>
            <a:off x="304800" y="3733800"/>
            <a:ext cx="2209800" cy="369332"/>
          </a:xfrm>
          <a:prstGeom prst="rect">
            <a:avLst/>
          </a:prstGeom>
          <a:noFill/>
        </p:spPr>
        <p:txBody>
          <a:bodyPr wrap="square" rtlCol="0">
            <a:spAutoFit/>
          </a:bodyPr>
          <a:lstStyle/>
          <a:p>
            <a:pPr algn="ctr"/>
            <a:r>
              <a:rPr lang="en-US" dirty="0" smtClean="0"/>
              <a:t>Client – Web Browser</a:t>
            </a:r>
            <a:endParaRPr lang="en-US" dirty="0"/>
          </a:p>
        </p:txBody>
      </p:sp>
      <p:sp>
        <p:nvSpPr>
          <p:cNvPr id="7" name="TextBox 6"/>
          <p:cNvSpPr txBox="1"/>
          <p:nvPr>
            <p:custDataLst>
              <p:tags r:id="rId7"/>
            </p:custDataLst>
          </p:nvPr>
        </p:nvSpPr>
        <p:spPr>
          <a:xfrm>
            <a:off x="6781800" y="3733800"/>
            <a:ext cx="2057400" cy="369332"/>
          </a:xfrm>
          <a:prstGeom prst="rect">
            <a:avLst/>
          </a:prstGeom>
          <a:noFill/>
        </p:spPr>
        <p:txBody>
          <a:bodyPr wrap="square" rtlCol="0">
            <a:spAutoFit/>
          </a:bodyPr>
          <a:lstStyle/>
          <a:p>
            <a:pPr algn="ctr"/>
            <a:r>
              <a:rPr lang="en-US" dirty="0" smtClean="0"/>
              <a:t>Web Server</a:t>
            </a:r>
            <a:endParaRPr lang="en-US" dirty="0"/>
          </a:p>
        </p:txBody>
      </p:sp>
      <p:sp>
        <p:nvSpPr>
          <p:cNvPr id="8" name="TextBox 7"/>
          <p:cNvSpPr txBox="1"/>
          <p:nvPr>
            <p:custDataLst>
              <p:tags r:id="rId8"/>
            </p:custDataLst>
          </p:nvPr>
        </p:nvSpPr>
        <p:spPr>
          <a:xfrm>
            <a:off x="304800" y="4191000"/>
            <a:ext cx="2057400" cy="369332"/>
          </a:xfrm>
          <a:prstGeom prst="rect">
            <a:avLst/>
          </a:prstGeom>
          <a:noFill/>
        </p:spPr>
        <p:txBody>
          <a:bodyPr wrap="square" rtlCol="0">
            <a:spAutoFit/>
          </a:bodyPr>
          <a:lstStyle/>
          <a:p>
            <a:pPr algn="ctr"/>
            <a:r>
              <a:rPr lang="en-US" dirty="0" smtClean="0"/>
              <a:t>255.254.253.252</a:t>
            </a:r>
            <a:endParaRPr lang="en-US" dirty="0"/>
          </a:p>
        </p:txBody>
      </p:sp>
      <p:cxnSp>
        <p:nvCxnSpPr>
          <p:cNvPr id="9" name="Straight Connector 8"/>
          <p:cNvCxnSpPr>
            <a:stCxn id="3" idx="7"/>
            <a:endCxn id="4" idx="0"/>
          </p:cNvCxnSpPr>
          <p:nvPr>
            <p:custDataLst>
              <p:tags r:id="rId9"/>
            </p:custDataLst>
          </p:nvPr>
        </p:nvCxnSpPr>
        <p:spPr>
          <a:xfrm flipV="1">
            <a:off x="1905000" y="3162300"/>
            <a:ext cx="622600" cy="768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endCxn id="5" idx="3"/>
          </p:cNvCxnSpPr>
          <p:nvPr>
            <p:custDataLst>
              <p:tags r:id="rId10"/>
            </p:custDataLst>
          </p:nvPr>
        </p:nvCxnSpPr>
        <p:spPr>
          <a:xfrm>
            <a:off x="6705600" y="3200400"/>
            <a:ext cx="609600" cy="387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custDataLst>
              <p:tags r:id="rId11"/>
            </p:custDataLst>
          </p:nvPr>
        </p:nvSpPr>
        <p:spPr>
          <a:xfrm>
            <a:off x="6705600" y="4191000"/>
            <a:ext cx="2057400" cy="369332"/>
          </a:xfrm>
          <a:prstGeom prst="rect">
            <a:avLst/>
          </a:prstGeom>
          <a:noFill/>
        </p:spPr>
        <p:txBody>
          <a:bodyPr wrap="square" rtlCol="0">
            <a:spAutoFit/>
          </a:bodyPr>
          <a:lstStyle/>
          <a:p>
            <a:pPr algn="ctr"/>
            <a:r>
              <a:rPr lang="en-US" dirty="0" smtClean="0"/>
              <a:t>1.2.3.4</a:t>
            </a:r>
            <a:endParaRPr lang="en-US" dirty="0"/>
          </a:p>
        </p:txBody>
      </p:sp>
      <p:sp>
        <p:nvSpPr>
          <p:cNvPr id="12" name="TextBox 11"/>
          <p:cNvSpPr txBox="1"/>
          <p:nvPr>
            <p:custDataLst>
              <p:tags r:id="rId12"/>
            </p:custDataLst>
          </p:nvPr>
        </p:nvSpPr>
        <p:spPr>
          <a:xfrm>
            <a:off x="838200" y="5257800"/>
            <a:ext cx="7391400" cy="1384995"/>
          </a:xfrm>
          <a:prstGeom prst="rect">
            <a:avLst/>
          </a:prstGeom>
          <a:noFill/>
        </p:spPr>
        <p:txBody>
          <a:bodyPr wrap="square" rtlCol="0">
            <a:spAutoFit/>
          </a:bodyPr>
          <a:lstStyle/>
          <a:p>
            <a:r>
              <a:rPr lang="en-US" sz="2800" dirty="0" smtClean="0"/>
              <a:t>World Wide Web: The system of interlinked hypertext documents accessed over the Internet using the </a:t>
            </a:r>
            <a:r>
              <a:rPr lang="en-US" sz="2800" smtClean="0"/>
              <a:t>HTTP protocol</a:t>
            </a:r>
            <a:endParaRPr lang="en-US" sz="2800" dirty="0"/>
          </a:p>
        </p:txBody>
      </p:sp>
    </p:spTree>
    <p:custDataLst>
      <p:tags r:id="rId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p:txBody>
          <a:bodyPr/>
          <a:lstStyle/>
          <a:p>
            <a:r>
              <a:rPr lang="en-US" dirty="0" smtClean="0"/>
              <a:t>Web Browser</a:t>
            </a:r>
            <a:endParaRPr lang="en-US" dirty="0"/>
          </a:p>
        </p:txBody>
      </p:sp>
      <p:sp>
        <p:nvSpPr>
          <p:cNvPr id="6" name="TextBox 5"/>
          <p:cNvSpPr txBox="1"/>
          <p:nvPr>
            <p:custDataLst>
              <p:tags r:id="rId3"/>
            </p:custDataLst>
          </p:nvPr>
        </p:nvSpPr>
        <p:spPr>
          <a:xfrm>
            <a:off x="698500" y="1562220"/>
            <a:ext cx="7391400" cy="954107"/>
          </a:xfrm>
          <a:prstGeom prst="rect">
            <a:avLst/>
          </a:prstGeom>
          <a:noFill/>
        </p:spPr>
        <p:txBody>
          <a:bodyPr wrap="square" rtlCol="0">
            <a:spAutoFit/>
          </a:bodyPr>
          <a:lstStyle/>
          <a:p>
            <a:r>
              <a:rPr lang="en-US" sz="2800" dirty="0" smtClean="0"/>
              <a:t>Software that runs on the client used to access and display web content</a:t>
            </a:r>
            <a:endParaRPr lang="en-US" sz="2800" dirty="0"/>
          </a:p>
        </p:txBody>
      </p:sp>
      <p:pic>
        <p:nvPicPr>
          <p:cNvPr id="3" name="Picture 2"/>
          <p:cNvPicPr>
            <a:picLocks noChangeAspect="1"/>
          </p:cNvPicPr>
          <p:nvPr/>
        </p:nvPicPr>
        <p:blipFill>
          <a:blip r:embed="rId5"/>
          <a:stretch>
            <a:fillRect/>
          </a:stretch>
        </p:blipFill>
        <p:spPr>
          <a:xfrm>
            <a:off x="1219200" y="2486784"/>
            <a:ext cx="6172200" cy="3893234"/>
          </a:xfrm>
          <a:prstGeom prst="rect">
            <a:avLst/>
          </a:prstGeom>
        </p:spPr>
      </p:pic>
      <p:sp>
        <p:nvSpPr>
          <p:cNvPr id="7" name="Rectangle 6"/>
          <p:cNvSpPr/>
          <p:nvPr/>
        </p:nvSpPr>
        <p:spPr>
          <a:xfrm>
            <a:off x="1900243" y="6397667"/>
            <a:ext cx="5186357" cy="369332"/>
          </a:xfrm>
          <a:prstGeom prst="rect">
            <a:avLst/>
          </a:prstGeom>
        </p:spPr>
        <p:txBody>
          <a:bodyPr wrap="square">
            <a:spAutoFit/>
          </a:bodyPr>
          <a:lstStyle/>
          <a:p>
            <a:r>
              <a:rPr lang="en-US" dirty="0">
                <a:hlinkClick r:id="rId6"/>
              </a:rPr>
              <a:t>http://gs.statcounter.com</a:t>
            </a:r>
            <a:r>
              <a:rPr lang="en-US" dirty="0" smtClean="0">
                <a:hlinkClick r:id="rId6"/>
              </a:rPr>
              <a:t>/</a:t>
            </a:r>
            <a:endParaRPr lang="en-US" dirty="0" smtClean="0"/>
          </a:p>
        </p:txBody>
      </p:sp>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p:txBody>
          <a:bodyPr/>
          <a:lstStyle/>
          <a:p>
            <a:r>
              <a:rPr lang="en-US" dirty="0" smtClean="0"/>
              <a:t>Mobile Web Browser</a:t>
            </a:r>
            <a:endParaRPr lang="en-US" dirty="0"/>
          </a:p>
        </p:txBody>
      </p:sp>
      <p:sp>
        <p:nvSpPr>
          <p:cNvPr id="2" name="Rectangle 1"/>
          <p:cNvSpPr/>
          <p:nvPr/>
        </p:nvSpPr>
        <p:spPr>
          <a:xfrm>
            <a:off x="595745" y="5867400"/>
            <a:ext cx="8077200" cy="369332"/>
          </a:xfrm>
          <a:prstGeom prst="rect">
            <a:avLst/>
          </a:prstGeom>
        </p:spPr>
        <p:txBody>
          <a:bodyPr wrap="square">
            <a:spAutoFit/>
          </a:bodyPr>
          <a:lstStyle/>
          <a:p>
            <a:r>
              <a:rPr lang="en-US" dirty="0">
                <a:hlinkClick r:id="rId4"/>
              </a:rPr>
              <a:t>http://gs.statcounter.com/#</a:t>
            </a:r>
            <a:r>
              <a:rPr lang="en-US" dirty="0" smtClean="0">
                <a:hlinkClick r:id="rId4"/>
              </a:rPr>
              <a:t>mobile+tablet-browser-ww-monthly-201505-201605</a:t>
            </a:r>
            <a:endParaRPr lang="en-US" dirty="0" smtClean="0"/>
          </a:p>
        </p:txBody>
      </p:sp>
      <p:pic>
        <p:nvPicPr>
          <p:cNvPr id="7" name="Picture 6"/>
          <p:cNvPicPr>
            <a:picLocks noChangeAspect="1"/>
          </p:cNvPicPr>
          <p:nvPr/>
        </p:nvPicPr>
        <p:blipFill>
          <a:blip r:embed="rId5"/>
          <a:stretch>
            <a:fillRect/>
          </a:stretch>
        </p:blipFill>
        <p:spPr>
          <a:xfrm>
            <a:off x="685800" y="1205025"/>
            <a:ext cx="7987145" cy="4570843"/>
          </a:xfrm>
          <a:prstGeom prst="rect">
            <a:avLst/>
          </a:prstGeom>
        </p:spPr>
      </p:pic>
    </p:spTree>
    <p:custDataLst>
      <p:tags r:id="rId1"/>
    </p:custDataLst>
    <p:extLst>
      <p:ext uri="{BB962C8B-B14F-4D97-AF65-F5344CB8AC3E}">
        <p14:creationId xmlns:p14="http://schemas.microsoft.com/office/powerpoint/2010/main" val="388142203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ECTIONID" val="XPCD7JOds3p0dlO6G8i8E0"/>
</p:tagLst>
</file>

<file path=ppt/tags/tag10.xml><?xml version="1.0" encoding="utf-8"?>
<p:tagLst xmlns:a="http://schemas.openxmlformats.org/drawingml/2006/main" xmlns:r="http://schemas.openxmlformats.org/officeDocument/2006/relationships" xmlns:p="http://schemas.openxmlformats.org/presentationml/2006/main">
  <p:tag name="DVSHAPEID" val="5A09F429EmzjqUD4wKFBmD"/>
</p:tagLst>
</file>

<file path=ppt/tags/tag100.xml><?xml version="1.0" encoding="utf-8"?>
<p:tagLst xmlns:a="http://schemas.openxmlformats.org/drawingml/2006/main" xmlns:r="http://schemas.openxmlformats.org/officeDocument/2006/relationships" xmlns:p="http://schemas.openxmlformats.org/presentationml/2006/main">
  <p:tag name="DVSHAPEID" val="r7Ck6f9hzvrocARFi6ethS"/>
</p:tagLst>
</file>

<file path=ppt/tags/tag101.xml><?xml version="1.0" encoding="utf-8"?>
<p:tagLst xmlns:a="http://schemas.openxmlformats.org/drawingml/2006/main" xmlns:r="http://schemas.openxmlformats.org/officeDocument/2006/relationships" xmlns:p="http://schemas.openxmlformats.org/presentationml/2006/main">
  <p:tag name="DVSHAPEID" val="Nblbnw5ockcATnFY99LJ2V"/>
</p:tagLst>
</file>

<file path=ppt/tags/tag102.xml><?xml version="1.0" encoding="utf-8"?>
<p:tagLst xmlns:a="http://schemas.openxmlformats.org/drawingml/2006/main" xmlns:r="http://schemas.openxmlformats.org/officeDocument/2006/relationships" xmlns:p="http://schemas.openxmlformats.org/presentationml/2006/main">
  <p:tag name="DVSHAPEID" val="z3f8zKaEFBnzkrZVRDbbi6"/>
</p:tagLst>
</file>

<file path=ppt/tags/tag103.xml><?xml version="1.0" encoding="utf-8"?>
<p:tagLst xmlns:a="http://schemas.openxmlformats.org/drawingml/2006/main" xmlns:r="http://schemas.openxmlformats.org/officeDocument/2006/relationships" xmlns:p="http://schemas.openxmlformats.org/presentationml/2006/main">
  <p:tag name="DVSHAPEID" val="cBHt0jW5HyQSChVeXlexEB"/>
</p:tagLst>
</file>

<file path=ppt/tags/tag104.xml><?xml version="1.0" encoding="utf-8"?>
<p:tagLst xmlns:a="http://schemas.openxmlformats.org/drawingml/2006/main" xmlns:r="http://schemas.openxmlformats.org/officeDocument/2006/relationships" xmlns:p="http://schemas.openxmlformats.org/presentationml/2006/main">
  <p:tag name="DVSHAPEID" val="cj3eZeh8xQCsREr5KQIzTP"/>
</p:tagLst>
</file>

<file path=ppt/tags/tag105.xml><?xml version="1.0" encoding="utf-8"?>
<p:tagLst xmlns:a="http://schemas.openxmlformats.org/drawingml/2006/main" xmlns:r="http://schemas.openxmlformats.org/officeDocument/2006/relationships" xmlns:p="http://schemas.openxmlformats.org/presentationml/2006/main">
  <p:tag name="DVSHAPEID" val="JsPHZCGQWKsAonqLjIOz0Z"/>
</p:tagLst>
</file>

<file path=ppt/tags/tag106.xml><?xml version="1.0" encoding="utf-8"?>
<p:tagLst xmlns:a="http://schemas.openxmlformats.org/drawingml/2006/main" xmlns:r="http://schemas.openxmlformats.org/officeDocument/2006/relationships" xmlns:p="http://schemas.openxmlformats.org/presentationml/2006/main">
  <p:tag name="DVSECTIONID" val="pMU7VhZ1IET2fksNhaknUL"/>
</p:tagLst>
</file>

<file path=ppt/tags/tag107.xml><?xml version="1.0" encoding="utf-8"?>
<p:tagLst xmlns:a="http://schemas.openxmlformats.org/drawingml/2006/main" xmlns:r="http://schemas.openxmlformats.org/officeDocument/2006/relationships" xmlns:p="http://schemas.openxmlformats.org/presentationml/2006/main">
  <p:tag name="DVSHAPEID" val="f9phNRBnP5InABpheEsHUR"/>
</p:tagLst>
</file>

<file path=ppt/tags/tag108.xml><?xml version="1.0" encoding="utf-8"?>
<p:tagLst xmlns:a="http://schemas.openxmlformats.org/drawingml/2006/main" xmlns:r="http://schemas.openxmlformats.org/officeDocument/2006/relationships" xmlns:p="http://schemas.openxmlformats.org/presentationml/2006/main">
  <p:tag name="DVSHAPEID" val="0hf4FYwZLjOKcFiIPOfzVm"/>
</p:tagLst>
</file>

<file path=ppt/tags/tag109.xml><?xml version="1.0" encoding="utf-8"?>
<p:tagLst xmlns:a="http://schemas.openxmlformats.org/drawingml/2006/main" xmlns:r="http://schemas.openxmlformats.org/officeDocument/2006/relationships" xmlns:p="http://schemas.openxmlformats.org/presentationml/2006/main">
  <p:tag name="DVSHAPEID" val="R0NOm2t97j5o971JbCQPkp"/>
</p:tagLst>
</file>

<file path=ppt/tags/tag11.xml><?xml version="1.0" encoding="utf-8"?>
<p:tagLst xmlns:a="http://schemas.openxmlformats.org/drawingml/2006/main" xmlns:r="http://schemas.openxmlformats.org/officeDocument/2006/relationships" xmlns:p="http://schemas.openxmlformats.org/presentationml/2006/main">
  <p:tag name="DVSHAPEID" val="BVbZGxq6ltzsThksnusQlj"/>
</p:tagLst>
</file>

<file path=ppt/tags/tag110.xml><?xml version="1.0" encoding="utf-8"?>
<p:tagLst xmlns:a="http://schemas.openxmlformats.org/drawingml/2006/main" xmlns:r="http://schemas.openxmlformats.org/officeDocument/2006/relationships" xmlns:p="http://schemas.openxmlformats.org/presentationml/2006/main">
  <p:tag name="DVSHAPEID" val="zPoJZwPDrkWDqegQCuwBcu"/>
</p:tagLst>
</file>

<file path=ppt/tags/tag111.xml><?xml version="1.0" encoding="utf-8"?>
<p:tagLst xmlns:a="http://schemas.openxmlformats.org/drawingml/2006/main" xmlns:r="http://schemas.openxmlformats.org/officeDocument/2006/relationships" xmlns:p="http://schemas.openxmlformats.org/presentationml/2006/main">
  <p:tag name="DVSHAPEID" val="FOwaG6DCJ52srXqC2XktRK"/>
</p:tagLst>
</file>

<file path=ppt/tags/tag112.xml><?xml version="1.0" encoding="utf-8"?>
<p:tagLst xmlns:a="http://schemas.openxmlformats.org/drawingml/2006/main" xmlns:r="http://schemas.openxmlformats.org/officeDocument/2006/relationships" xmlns:p="http://schemas.openxmlformats.org/presentationml/2006/main">
  <p:tag name="DVSECTIONID" val="DCkoiT8Fxf85zXNWJOzp1c"/>
</p:tagLst>
</file>

<file path=ppt/tags/tag113.xml><?xml version="1.0" encoding="utf-8"?>
<p:tagLst xmlns:a="http://schemas.openxmlformats.org/drawingml/2006/main" xmlns:r="http://schemas.openxmlformats.org/officeDocument/2006/relationships" xmlns:p="http://schemas.openxmlformats.org/presentationml/2006/main">
  <p:tag name="DVSHAPEID" val="rvHMsk0ljIc4azdPPI0PBR"/>
</p:tagLst>
</file>

<file path=ppt/tags/tag114.xml><?xml version="1.0" encoding="utf-8"?>
<p:tagLst xmlns:a="http://schemas.openxmlformats.org/drawingml/2006/main" xmlns:r="http://schemas.openxmlformats.org/officeDocument/2006/relationships" xmlns:p="http://schemas.openxmlformats.org/presentationml/2006/main">
  <p:tag name="DVSHAPEID" val="AYMjqZrzhJDUm0sUEiCnLk"/>
</p:tagLst>
</file>

<file path=ppt/tags/tag115.xml><?xml version="1.0" encoding="utf-8"?>
<p:tagLst xmlns:a="http://schemas.openxmlformats.org/drawingml/2006/main" xmlns:r="http://schemas.openxmlformats.org/officeDocument/2006/relationships" xmlns:p="http://schemas.openxmlformats.org/presentationml/2006/main">
  <p:tag name="DVSHAPEID" val="fnMQod7Bs29AVJZ8U0TKrt"/>
</p:tagLst>
</file>

<file path=ppt/tags/tag116.xml><?xml version="1.0" encoding="utf-8"?>
<p:tagLst xmlns:a="http://schemas.openxmlformats.org/drawingml/2006/main" xmlns:r="http://schemas.openxmlformats.org/officeDocument/2006/relationships" xmlns:p="http://schemas.openxmlformats.org/presentationml/2006/main">
  <p:tag name="DVSHAPEID" val="rgddmU4Icd5gIpwzBdrFgA"/>
</p:tagLst>
</file>

<file path=ppt/tags/tag117.xml><?xml version="1.0" encoding="utf-8"?>
<p:tagLst xmlns:a="http://schemas.openxmlformats.org/drawingml/2006/main" xmlns:r="http://schemas.openxmlformats.org/officeDocument/2006/relationships" xmlns:p="http://schemas.openxmlformats.org/presentationml/2006/main">
  <p:tag name="DVSHAPEID" val="KM5JUvnCt1TLWwDbRcwKQW"/>
</p:tagLst>
</file>

<file path=ppt/tags/tag118.xml><?xml version="1.0" encoding="utf-8"?>
<p:tagLst xmlns:a="http://schemas.openxmlformats.org/drawingml/2006/main" xmlns:r="http://schemas.openxmlformats.org/officeDocument/2006/relationships" xmlns:p="http://schemas.openxmlformats.org/presentationml/2006/main">
  <p:tag name="DVSECTIONID" val="Y1qXkcFtIudE8iMwY6S36D"/>
</p:tagLst>
</file>

<file path=ppt/tags/tag119.xml><?xml version="1.0" encoding="utf-8"?>
<p:tagLst xmlns:a="http://schemas.openxmlformats.org/drawingml/2006/main" xmlns:r="http://schemas.openxmlformats.org/officeDocument/2006/relationships" xmlns:p="http://schemas.openxmlformats.org/presentationml/2006/main">
  <p:tag name="DVSHAPEID" val="vE0ABkpFjLcQvr8D0zkAJ3"/>
</p:tagLst>
</file>

<file path=ppt/tags/tag12.xml><?xml version="1.0" encoding="utf-8"?>
<p:tagLst xmlns:a="http://schemas.openxmlformats.org/drawingml/2006/main" xmlns:r="http://schemas.openxmlformats.org/officeDocument/2006/relationships" xmlns:p="http://schemas.openxmlformats.org/presentationml/2006/main">
  <p:tag name="DVSHAPEID" val="9UvmsX52lfSrY4XFnvIx05"/>
</p:tagLst>
</file>

<file path=ppt/tags/tag120.xml><?xml version="1.0" encoding="utf-8"?>
<p:tagLst xmlns:a="http://schemas.openxmlformats.org/drawingml/2006/main" xmlns:r="http://schemas.openxmlformats.org/officeDocument/2006/relationships" xmlns:p="http://schemas.openxmlformats.org/presentationml/2006/main">
  <p:tag name="DVSHAPEID" val="nWs0Wqme9wKOgqIjT3dNH8"/>
</p:tagLst>
</file>

<file path=ppt/tags/tag121.xml><?xml version="1.0" encoding="utf-8"?>
<p:tagLst xmlns:a="http://schemas.openxmlformats.org/drawingml/2006/main" xmlns:r="http://schemas.openxmlformats.org/officeDocument/2006/relationships" xmlns:p="http://schemas.openxmlformats.org/presentationml/2006/main">
  <p:tag name="DVSHAPEID" val="y51c3ecXpfcrg38BoZj5BG"/>
</p:tagLst>
</file>

<file path=ppt/tags/tag122.xml><?xml version="1.0" encoding="utf-8"?>
<p:tagLst xmlns:a="http://schemas.openxmlformats.org/drawingml/2006/main" xmlns:r="http://schemas.openxmlformats.org/officeDocument/2006/relationships" xmlns:p="http://schemas.openxmlformats.org/presentationml/2006/main">
  <p:tag name="DVSHAPEID" val="6GaHUGFhnVmfomZKm81b6u"/>
</p:tagLst>
</file>

<file path=ppt/tags/tag123.xml><?xml version="1.0" encoding="utf-8"?>
<p:tagLst xmlns:a="http://schemas.openxmlformats.org/drawingml/2006/main" xmlns:r="http://schemas.openxmlformats.org/officeDocument/2006/relationships" xmlns:p="http://schemas.openxmlformats.org/presentationml/2006/main">
  <p:tag name="DVSHAPEID" val="BP9FbiFduCwSZk1mkwh8Rh"/>
</p:tagLst>
</file>

<file path=ppt/tags/tag124.xml><?xml version="1.0" encoding="utf-8"?>
<p:tagLst xmlns:a="http://schemas.openxmlformats.org/drawingml/2006/main" xmlns:r="http://schemas.openxmlformats.org/officeDocument/2006/relationships" xmlns:p="http://schemas.openxmlformats.org/presentationml/2006/main">
  <p:tag name="DVSECTIONID" val="T9LvZlrwOuJrDjYlyWZ4xE"/>
</p:tagLst>
</file>

<file path=ppt/tags/tag125.xml><?xml version="1.0" encoding="utf-8"?>
<p:tagLst xmlns:a="http://schemas.openxmlformats.org/drawingml/2006/main" xmlns:r="http://schemas.openxmlformats.org/officeDocument/2006/relationships" xmlns:p="http://schemas.openxmlformats.org/presentationml/2006/main">
  <p:tag name="DVSHAPEID" val="51FLCDCb3pzB5lxfunC9qJ"/>
</p:tagLst>
</file>

<file path=ppt/tags/tag126.xml><?xml version="1.0" encoding="utf-8"?>
<p:tagLst xmlns:a="http://schemas.openxmlformats.org/drawingml/2006/main" xmlns:r="http://schemas.openxmlformats.org/officeDocument/2006/relationships" xmlns:p="http://schemas.openxmlformats.org/presentationml/2006/main">
  <p:tag name="DVSHAPEID" val="JvnFI0OvUYDkJ8ZpF1Bjy6"/>
</p:tagLst>
</file>

<file path=ppt/tags/tag127.xml><?xml version="1.0" encoding="utf-8"?>
<p:tagLst xmlns:a="http://schemas.openxmlformats.org/drawingml/2006/main" xmlns:r="http://schemas.openxmlformats.org/officeDocument/2006/relationships" xmlns:p="http://schemas.openxmlformats.org/presentationml/2006/main">
  <p:tag name="DVSHAPEID" val="ineGO41TwIQmi9oXVBmyvA"/>
</p:tagLst>
</file>

<file path=ppt/tags/tag128.xml><?xml version="1.0" encoding="utf-8"?>
<p:tagLst xmlns:a="http://schemas.openxmlformats.org/drawingml/2006/main" xmlns:r="http://schemas.openxmlformats.org/officeDocument/2006/relationships" xmlns:p="http://schemas.openxmlformats.org/presentationml/2006/main">
  <p:tag name="DVSHAPEID" val="YLBof5HAx7aDdZq2bJu0sU"/>
</p:tagLst>
</file>

<file path=ppt/tags/tag129.xml><?xml version="1.0" encoding="utf-8"?>
<p:tagLst xmlns:a="http://schemas.openxmlformats.org/drawingml/2006/main" xmlns:r="http://schemas.openxmlformats.org/officeDocument/2006/relationships" xmlns:p="http://schemas.openxmlformats.org/presentationml/2006/main">
  <p:tag name="DVSHAPEID" val="tnQP1I50W0AHot4qPWbVaJ"/>
</p:tagLst>
</file>

<file path=ppt/tags/tag13.xml><?xml version="1.0" encoding="utf-8"?>
<p:tagLst xmlns:a="http://schemas.openxmlformats.org/drawingml/2006/main" xmlns:r="http://schemas.openxmlformats.org/officeDocument/2006/relationships" xmlns:p="http://schemas.openxmlformats.org/presentationml/2006/main">
  <p:tag name="DVSHAPEID" val="JY1lJ3mb8vihLhuj4t1i8j"/>
</p:tagLst>
</file>

<file path=ppt/tags/tag130.xml><?xml version="1.0" encoding="utf-8"?>
<p:tagLst xmlns:a="http://schemas.openxmlformats.org/drawingml/2006/main" xmlns:r="http://schemas.openxmlformats.org/officeDocument/2006/relationships" xmlns:p="http://schemas.openxmlformats.org/presentationml/2006/main">
  <p:tag name="DVSECTIONID" val="RUOu9cPswY5l7gcPck2cGI"/>
</p:tagLst>
</file>

<file path=ppt/tags/tag131.xml><?xml version="1.0" encoding="utf-8"?>
<p:tagLst xmlns:a="http://schemas.openxmlformats.org/drawingml/2006/main" xmlns:r="http://schemas.openxmlformats.org/officeDocument/2006/relationships" xmlns:p="http://schemas.openxmlformats.org/presentationml/2006/main">
  <p:tag name="DVSHAPEID" val="bEWpxSpD4u83hdyp3Zuxa9"/>
</p:tagLst>
</file>

<file path=ppt/tags/tag132.xml><?xml version="1.0" encoding="utf-8"?>
<p:tagLst xmlns:a="http://schemas.openxmlformats.org/drawingml/2006/main" xmlns:r="http://schemas.openxmlformats.org/officeDocument/2006/relationships" xmlns:p="http://schemas.openxmlformats.org/presentationml/2006/main">
  <p:tag name="DVSHAPEID" val="2vAWXLUyOxKKbbSCbdAjW5"/>
</p:tagLst>
</file>

<file path=ppt/tags/tag133.xml><?xml version="1.0" encoding="utf-8"?>
<p:tagLst xmlns:a="http://schemas.openxmlformats.org/drawingml/2006/main" xmlns:r="http://schemas.openxmlformats.org/officeDocument/2006/relationships" xmlns:p="http://schemas.openxmlformats.org/presentationml/2006/main">
  <p:tag name="DVSHAPEID" val="zlcQSpScqCy1CrOAVDJwGA"/>
</p:tagLst>
</file>

<file path=ppt/tags/tag134.xml><?xml version="1.0" encoding="utf-8"?>
<p:tagLst xmlns:a="http://schemas.openxmlformats.org/drawingml/2006/main" xmlns:r="http://schemas.openxmlformats.org/officeDocument/2006/relationships" xmlns:p="http://schemas.openxmlformats.org/presentationml/2006/main">
  <p:tag name="DVSHAPEID" val="jw2mxrNhWQdWVfJ7TuFC78"/>
</p:tagLst>
</file>

<file path=ppt/tags/tag135.xml><?xml version="1.0" encoding="utf-8"?>
<p:tagLst xmlns:a="http://schemas.openxmlformats.org/drawingml/2006/main" xmlns:r="http://schemas.openxmlformats.org/officeDocument/2006/relationships" xmlns:p="http://schemas.openxmlformats.org/presentationml/2006/main">
  <p:tag name="DVSHAPEID" val="bayrNAiWAqpZ1GOvSqp8FH"/>
</p:tagLst>
</file>

<file path=ppt/tags/tag136.xml><?xml version="1.0" encoding="utf-8"?>
<p:tagLst xmlns:a="http://schemas.openxmlformats.org/drawingml/2006/main" xmlns:r="http://schemas.openxmlformats.org/officeDocument/2006/relationships" xmlns:p="http://schemas.openxmlformats.org/presentationml/2006/main">
  <p:tag name="DVSECTIONID" val="VGFtyDyW326fhQGubfGlXK"/>
</p:tagLst>
</file>

<file path=ppt/tags/tag137.xml><?xml version="1.0" encoding="utf-8"?>
<p:tagLst xmlns:a="http://schemas.openxmlformats.org/drawingml/2006/main" xmlns:r="http://schemas.openxmlformats.org/officeDocument/2006/relationships" xmlns:p="http://schemas.openxmlformats.org/presentationml/2006/main">
  <p:tag name="DVSHAPEID" val="OGwyRNKeQ4sakSN5DcZ0gM"/>
</p:tagLst>
</file>

<file path=ppt/tags/tag138.xml><?xml version="1.0" encoding="utf-8"?>
<p:tagLst xmlns:a="http://schemas.openxmlformats.org/drawingml/2006/main" xmlns:r="http://schemas.openxmlformats.org/officeDocument/2006/relationships" xmlns:p="http://schemas.openxmlformats.org/presentationml/2006/main">
  <p:tag name="DVSHAPEID" val="wWd3inCecZstlSUfJucmzl"/>
</p:tagLst>
</file>

<file path=ppt/tags/tag139.xml><?xml version="1.0" encoding="utf-8"?>
<p:tagLst xmlns:a="http://schemas.openxmlformats.org/drawingml/2006/main" xmlns:r="http://schemas.openxmlformats.org/officeDocument/2006/relationships" xmlns:p="http://schemas.openxmlformats.org/presentationml/2006/main">
  <p:tag name="DVSHAPEID" val="wRlWIMMc8Fr19AkOvmBBRt"/>
</p:tagLst>
</file>

<file path=ppt/tags/tag14.xml><?xml version="1.0" encoding="utf-8"?>
<p:tagLst xmlns:a="http://schemas.openxmlformats.org/drawingml/2006/main" xmlns:r="http://schemas.openxmlformats.org/officeDocument/2006/relationships" xmlns:p="http://schemas.openxmlformats.org/presentationml/2006/main">
  <p:tag name="DVSHAPEID" val="zrifuI6X8Ni3axl6e1G97m"/>
</p:tagLst>
</file>

<file path=ppt/tags/tag140.xml><?xml version="1.0" encoding="utf-8"?>
<p:tagLst xmlns:a="http://schemas.openxmlformats.org/drawingml/2006/main" xmlns:r="http://schemas.openxmlformats.org/officeDocument/2006/relationships" xmlns:p="http://schemas.openxmlformats.org/presentationml/2006/main">
  <p:tag name="DVSHAPEID" val="IQwUaosvNUdbpmHlFQs0QN"/>
</p:tagLst>
</file>

<file path=ppt/tags/tag141.xml><?xml version="1.0" encoding="utf-8"?>
<p:tagLst xmlns:a="http://schemas.openxmlformats.org/drawingml/2006/main" xmlns:r="http://schemas.openxmlformats.org/officeDocument/2006/relationships" xmlns:p="http://schemas.openxmlformats.org/presentationml/2006/main">
  <p:tag name="DVSHAPEID" val="2jJkUVYQKYu29upNBoJCSx"/>
</p:tagLst>
</file>

<file path=ppt/tags/tag142.xml><?xml version="1.0" encoding="utf-8"?>
<p:tagLst xmlns:a="http://schemas.openxmlformats.org/drawingml/2006/main" xmlns:r="http://schemas.openxmlformats.org/officeDocument/2006/relationships" xmlns:p="http://schemas.openxmlformats.org/presentationml/2006/main">
  <p:tag name="DVSHAPEID" val="OXaY69GL9QCUOcbQuxwW9e"/>
</p:tagLst>
</file>

<file path=ppt/tags/tag143.xml><?xml version="1.0" encoding="utf-8"?>
<p:tagLst xmlns:a="http://schemas.openxmlformats.org/drawingml/2006/main" xmlns:r="http://schemas.openxmlformats.org/officeDocument/2006/relationships" xmlns:p="http://schemas.openxmlformats.org/presentationml/2006/main">
  <p:tag name="DVSHAPEID" val="HndcWSe3geVvvLaWPPaZPD"/>
</p:tagLst>
</file>

<file path=ppt/tags/tag144.xml><?xml version="1.0" encoding="utf-8"?>
<p:tagLst xmlns:a="http://schemas.openxmlformats.org/drawingml/2006/main" xmlns:r="http://schemas.openxmlformats.org/officeDocument/2006/relationships" xmlns:p="http://schemas.openxmlformats.org/presentationml/2006/main">
  <p:tag name="DVSHAPEID" val="qeGdCLUc5VnzgNKTdNw5zo"/>
</p:tagLst>
</file>

<file path=ppt/tags/tag145.xml><?xml version="1.0" encoding="utf-8"?>
<p:tagLst xmlns:a="http://schemas.openxmlformats.org/drawingml/2006/main" xmlns:r="http://schemas.openxmlformats.org/officeDocument/2006/relationships" xmlns:p="http://schemas.openxmlformats.org/presentationml/2006/main">
  <p:tag name="DVSECTIONID" val="mibH9IJF1lY8Z8PGDcUzV2"/>
</p:tagLst>
</file>

<file path=ppt/tags/tag146.xml><?xml version="1.0" encoding="utf-8"?>
<p:tagLst xmlns:a="http://schemas.openxmlformats.org/drawingml/2006/main" xmlns:r="http://schemas.openxmlformats.org/officeDocument/2006/relationships" xmlns:p="http://schemas.openxmlformats.org/presentationml/2006/main">
  <p:tag name="DVSHAPEID" val="ZjHpFyIHMap3WZwJgt948Z"/>
</p:tagLst>
</file>

<file path=ppt/tags/tag147.xml><?xml version="1.0" encoding="utf-8"?>
<p:tagLst xmlns:a="http://schemas.openxmlformats.org/drawingml/2006/main" xmlns:r="http://schemas.openxmlformats.org/officeDocument/2006/relationships" xmlns:p="http://schemas.openxmlformats.org/presentationml/2006/main">
  <p:tag name="DVSHAPEID" val="7VvnbVBmtJ31envc6luo8d"/>
</p:tagLst>
</file>

<file path=ppt/tags/tag148.xml><?xml version="1.0" encoding="utf-8"?>
<p:tagLst xmlns:a="http://schemas.openxmlformats.org/drawingml/2006/main" xmlns:r="http://schemas.openxmlformats.org/officeDocument/2006/relationships" xmlns:p="http://schemas.openxmlformats.org/presentationml/2006/main">
  <p:tag name="DVSHAPEID" val="adQLnux3VvgZcMUhnM6qHG"/>
</p:tagLst>
</file>

<file path=ppt/tags/tag149.xml><?xml version="1.0" encoding="utf-8"?>
<p:tagLst xmlns:a="http://schemas.openxmlformats.org/drawingml/2006/main" xmlns:r="http://schemas.openxmlformats.org/officeDocument/2006/relationships" xmlns:p="http://schemas.openxmlformats.org/presentationml/2006/main">
  <p:tag name="DVSHAPEID" val="ZUK9d4nNAKRTKhxpx7PpNy"/>
</p:tagLst>
</file>

<file path=ppt/tags/tag15.xml><?xml version="1.0" encoding="utf-8"?>
<p:tagLst xmlns:a="http://schemas.openxmlformats.org/drawingml/2006/main" xmlns:r="http://schemas.openxmlformats.org/officeDocument/2006/relationships" xmlns:p="http://schemas.openxmlformats.org/presentationml/2006/main">
  <p:tag name="DVSHAPEID" val="9HjGb4qfwIXqoz3uyD5bnu"/>
</p:tagLst>
</file>

<file path=ppt/tags/tag150.xml><?xml version="1.0" encoding="utf-8"?>
<p:tagLst xmlns:a="http://schemas.openxmlformats.org/drawingml/2006/main" xmlns:r="http://schemas.openxmlformats.org/officeDocument/2006/relationships" xmlns:p="http://schemas.openxmlformats.org/presentationml/2006/main">
  <p:tag name="DVSHAPEID" val="LeaJiOYHiHwudV1egtF7Uv"/>
</p:tagLst>
</file>

<file path=ppt/tags/tag151.xml><?xml version="1.0" encoding="utf-8"?>
<p:tagLst xmlns:a="http://schemas.openxmlformats.org/drawingml/2006/main" xmlns:r="http://schemas.openxmlformats.org/officeDocument/2006/relationships" xmlns:p="http://schemas.openxmlformats.org/presentationml/2006/main">
  <p:tag name="DVSHAPEID" val="8i1CKXfYBhSq9vYuLyPTs9"/>
</p:tagLst>
</file>

<file path=ppt/tags/tag152.xml><?xml version="1.0" encoding="utf-8"?>
<p:tagLst xmlns:a="http://schemas.openxmlformats.org/drawingml/2006/main" xmlns:r="http://schemas.openxmlformats.org/officeDocument/2006/relationships" xmlns:p="http://schemas.openxmlformats.org/presentationml/2006/main">
  <p:tag name="DVSHAPEID" val="ng4BoiQlJFEf6SIF31rj6f"/>
</p:tagLst>
</file>

<file path=ppt/tags/tag153.xml><?xml version="1.0" encoding="utf-8"?>
<p:tagLst xmlns:a="http://schemas.openxmlformats.org/drawingml/2006/main" xmlns:r="http://schemas.openxmlformats.org/officeDocument/2006/relationships" xmlns:p="http://schemas.openxmlformats.org/presentationml/2006/main">
  <p:tag name="DVSECTIONID" val="eRYl9H9NvkLajnhRtPdo0L"/>
</p:tagLst>
</file>

<file path=ppt/tags/tag154.xml><?xml version="1.0" encoding="utf-8"?>
<p:tagLst xmlns:a="http://schemas.openxmlformats.org/drawingml/2006/main" xmlns:r="http://schemas.openxmlformats.org/officeDocument/2006/relationships" xmlns:p="http://schemas.openxmlformats.org/presentationml/2006/main">
  <p:tag name="DVSHAPEID" val="BNMwgMH7i13YVKy8zX7fxc"/>
</p:tagLst>
</file>

<file path=ppt/tags/tag155.xml><?xml version="1.0" encoding="utf-8"?>
<p:tagLst xmlns:a="http://schemas.openxmlformats.org/drawingml/2006/main" xmlns:r="http://schemas.openxmlformats.org/officeDocument/2006/relationships" xmlns:p="http://schemas.openxmlformats.org/presentationml/2006/main">
  <p:tag name="DVSHAPEID" val="MTo5L6uNr837FgPR13ECnD"/>
</p:tagLst>
</file>

<file path=ppt/tags/tag156.xml><?xml version="1.0" encoding="utf-8"?>
<p:tagLst xmlns:a="http://schemas.openxmlformats.org/drawingml/2006/main" xmlns:r="http://schemas.openxmlformats.org/officeDocument/2006/relationships" xmlns:p="http://schemas.openxmlformats.org/presentationml/2006/main">
  <p:tag name="DVSHAPEID" val="b7XX6VrubQIo0S7b1ACuzV"/>
</p:tagLst>
</file>

<file path=ppt/tags/tag157.xml><?xml version="1.0" encoding="utf-8"?>
<p:tagLst xmlns:a="http://schemas.openxmlformats.org/drawingml/2006/main" xmlns:r="http://schemas.openxmlformats.org/officeDocument/2006/relationships" xmlns:p="http://schemas.openxmlformats.org/presentationml/2006/main">
  <p:tag name="DVSHAPEID" val="VN5hjHV4AUP9Hg8NZzmXXc"/>
</p:tagLst>
</file>

<file path=ppt/tags/tag158.xml><?xml version="1.0" encoding="utf-8"?>
<p:tagLst xmlns:a="http://schemas.openxmlformats.org/drawingml/2006/main" xmlns:r="http://schemas.openxmlformats.org/officeDocument/2006/relationships" xmlns:p="http://schemas.openxmlformats.org/presentationml/2006/main">
  <p:tag name="DVSHAPEID" val="pgfXKQ230S3gc9SOCJy7fN"/>
</p:tagLst>
</file>

<file path=ppt/tags/tag159.xml><?xml version="1.0" encoding="utf-8"?>
<p:tagLst xmlns:a="http://schemas.openxmlformats.org/drawingml/2006/main" xmlns:r="http://schemas.openxmlformats.org/officeDocument/2006/relationships" xmlns:p="http://schemas.openxmlformats.org/presentationml/2006/main">
  <p:tag name="DVSHAPEID" val="yRaQ2dA28CXJoO1lX41xUX"/>
</p:tagLst>
</file>

<file path=ppt/tags/tag16.xml><?xml version="1.0" encoding="utf-8"?>
<p:tagLst xmlns:a="http://schemas.openxmlformats.org/drawingml/2006/main" xmlns:r="http://schemas.openxmlformats.org/officeDocument/2006/relationships" xmlns:p="http://schemas.openxmlformats.org/presentationml/2006/main">
  <p:tag name="DVSHAPEID" val="YI6WXXeZBYcdiBWOx1wShA"/>
</p:tagLst>
</file>

<file path=ppt/tags/tag160.xml><?xml version="1.0" encoding="utf-8"?>
<p:tagLst xmlns:a="http://schemas.openxmlformats.org/drawingml/2006/main" xmlns:r="http://schemas.openxmlformats.org/officeDocument/2006/relationships" xmlns:p="http://schemas.openxmlformats.org/presentationml/2006/main">
  <p:tag name="DVSHAPEID" val="5r4ZVaXCoPWBHoMTOPtXJr"/>
</p:tagLst>
</file>

<file path=ppt/tags/tag161.xml><?xml version="1.0" encoding="utf-8"?>
<p:tagLst xmlns:a="http://schemas.openxmlformats.org/drawingml/2006/main" xmlns:r="http://schemas.openxmlformats.org/officeDocument/2006/relationships" xmlns:p="http://schemas.openxmlformats.org/presentationml/2006/main">
  <p:tag name="DVSHAPEID" val="itK4NgMt5ITBMJM2ip4wd7"/>
</p:tagLst>
</file>

<file path=ppt/tags/tag162.xml><?xml version="1.0" encoding="utf-8"?>
<p:tagLst xmlns:a="http://schemas.openxmlformats.org/drawingml/2006/main" xmlns:r="http://schemas.openxmlformats.org/officeDocument/2006/relationships" xmlns:p="http://schemas.openxmlformats.org/presentationml/2006/main">
  <p:tag name="DVSHAPEID" val="MN6Dz3gc3WdD8BfQnHPUKd"/>
</p:tagLst>
</file>

<file path=ppt/tags/tag163.xml><?xml version="1.0" encoding="utf-8"?>
<p:tagLst xmlns:a="http://schemas.openxmlformats.org/drawingml/2006/main" xmlns:r="http://schemas.openxmlformats.org/officeDocument/2006/relationships" xmlns:p="http://schemas.openxmlformats.org/presentationml/2006/main">
  <p:tag name="DVSECTIONID" val="h8RxFuBtqoPj3kINz1wePD"/>
</p:tagLst>
</file>

<file path=ppt/tags/tag164.xml><?xml version="1.0" encoding="utf-8"?>
<p:tagLst xmlns:a="http://schemas.openxmlformats.org/drawingml/2006/main" xmlns:r="http://schemas.openxmlformats.org/officeDocument/2006/relationships" xmlns:p="http://schemas.openxmlformats.org/presentationml/2006/main">
  <p:tag name="DVSHAPEID" val="H6B37Lx3SdeaGWX9GJdTEX"/>
</p:tagLst>
</file>

<file path=ppt/tags/tag165.xml><?xml version="1.0" encoding="utf-8"?>
<p:tagLst xmlns:a="http://schemas.openxmlformats.org/drawingml/2006/main" xmlns:r="http://schemas.openxmlformats.org/officeDocument/2006/relationships" xmlns:p="http://schemas.openxmlformats.org/presentationml/2006/main">
  <p:tag name="DVSHAPEID" val="n8BbNr2nGiny602wVvE03Z"/>
</p:tagLst>
</file>

<file path=ppt/tags/tag166.xml><?xml version="1.0" encoding="utf-8"?>
<p:tagLst xmlns:a="http://schemas.openxmlformats.org/drawingml/2006/main" xmlns:r="http://schemas.openxmlformats.org/officeDocument/2006/relationships" xmlns:p="http://schemas.openxmlformats.org/presentationml/2006/main">
  <p:tag name="DVSHAPEID" val="pXUiTe05HQzJIsrWX51vxV"/>
</p:tagLst>
</file>

<file path=ppt/tags/tag167.xml><?xml version="1.0" encoding="utf-8"?>
<p:tagLst xmlns:a="http://schemas.openxmlformats.org/drawingml/2006/main" xmlns:r="http://schemas.openxmlformats.org/officeDocument/2006/relationships" xmlns:p="http://schemas.openxmlformats.org/presentationml/2006/main">
  <p:tag name="DVSHAPEID" val="N8QW6aOHeDUoJDhvyNnAAw"/>
</p:tagLst>
</file>

<file path=ppt/tags/tag168.xml><?xml version="1.0" encoding="utf-8"?>
<p:tagLst xmlns:a="http://schemas.openxmlformats.org/drawingml/2006/main" xmlns:r="http://schemas.openxmlformats.org/officeDocument/2006/relationships" xmlns:p="http://schemas.openxmlformats.org/presentationml/2006/main">
  <p:tag name="DVSHAPEID" val="Zmiz4YyzZystaLrW7Ph0CV"/>
</p:tagLst>
</file>

<file path=ppt/tags/tag169.xml><?xml version="1.0" encoding="utf-8"?>
<p:tagLst xmlns:a="http://schemas.openxmlformats.org/drawingml/2006/main" xmlns:r="http://schemas.openxmlformats.org/officeDocument/2006/relationships" xmlns:p="http://schemas.openxmlformats.org/presentationml/2006/main">
  <p:tag name="DVSHAPEID" val="PkJOFrxd8Wlg9uEx6P9FDl"/>
</p:tagLst>
</file>

<file path=ppt/tags/tag17.xml><?xml version="1.0" encoding="utf-8"?>
<p:tagLst xmlns:a="http://schemas.openxmlformats.org/drawingml/2006/main" xmlns:r="http://schemas.openxmlformats.org/officeDocument/2006/relationships" xmlns:p="http://schemas.openxmlformats.org/presentationml/2006/main">
  <p:tag name="DVSECTIONID" val="axT6tnGqtWmjZzVvZKempH"/>
</p:tagLst>
</file>

<file path=ppt/tags/tag170.xml><?xml version="1.0" encoding="utf-8"?>
<p:tagLst xmlns:a="http://schemas.openxmlformats.org/drawingml/2006/main" xmlns:r="http://schemas.openxmlformats.org/officeDocument/2006/relationships" xmlns:p="http://schemas.openxmlformats.org/presentationml/2006/main">
  <p:tag name="DVSHAPEID" val="Vftv4BFxiAU3wYQgj61Mpv"/>
</p:tagLst>
</file>

<file path=ppt/tags/tag171.xml><?xml version="1.0" encoding="utf-8"?>
<p:tagLst xmlns:a="http://schemas.openxmlformats.org/drawingml/2006/main" xmlns:r="http://schemas.openxmlformats.org/officeDocument/2006/relationships" xmlns:p="http://schemas.openxmlformats.org/presentationml/2006/main">
  <p:tag name="DVSHAPEID" val="8TCWiAJsQWhtotkamVyBDK"/>
</p:tagLst>
</file>

<file path=ppt/tags/tag172.xml><?xml version="1.0" encoding="utf-8"?>
<p:tagLst xmlns:a="http://schemas.openxmlformats.org/drawingml/2006/main" xmlns:r="http://schemas.openxmlformats.org/officeDocument/2006/relationships" xmlns:p="http://schemas.openxmlformats.org/presentationml/2006/main">
  <p:tag name="DVSHAPEID" val="l5XGGPw3DRVq7zT7j4NQJX"/>
</p:tagLst>
</file>

<file path=ppt/tags/tag173.xml><?xml version="1.0" encoding="utf-8"?>
<p:tagLst xmlns:a="http://schemas.openxmlformats.org/drawingml/2006/main" xmlns:r="http://schemas.openxmlformats.org/officeDocument/2006/relationships" xmlns:p="http://schemas.openxmlformats.org/presentationml/2006/main">
  <p:tag name="DVSECTIONID" val="nPOrpMI5mx2tAQuB2Eb2Tm"/>
</p:tagLst>
</file>

<file path=ppt/tags/tag174.xml><?xml version="1.0" encoding="utf-8"?>
<p:tagLst xmlns:a="http://schemas.openxmlformats.org/drawingml/2006/main" xmlns:r="http://schemas.openxmlformats.org/officeDocument/2006/relationships" xmlns:p="http://schemas.openxmlformats.org/presentationml/2006/main">
  <p:tag name="DVSHAPEID" val="M3znV9J5eORnxwZCUTWNip"/>
</p:tagLst>
</file>

<file path=ppt/tags/tag175.xml><?xml version="1.0" encoding="utf-8"?>
<p:tagLst xmlns:a="http://schemas.openxmlformats.org/drawingml/2006/main" xmlns:r="http://schemas.openxmlformats.org/officeDocument/2006/relationships" xmlns:p="http://schemas.openxmlformats.org/presentationml/2006/main">
  <p:tag name="DVSHAPEID" val="xYlKgfCtNN1oiU6jTnjyD7"/>
</p:tagLst>
</file>

<file path=ppt/tags/tag176.xml><?xml version="1.0" encoding="utf-8"?>
<p:tagLst xmlns:a="http://schemas.openxmlformats.org/drawingml/2006/main" xmlns:r="http://schemas.openxmlformats.org/officeDocument/2006/relationships" xmlns:p="http://schemas.openxmlformats.org/presentationml/2006/main">
  <p:tag name="DVSHAPEID" val="yK2m8HaTUWEmvB1bSutK14"/>
</p:tagLst>
</file>

<file path=ppt/tags/tag177.xml><?xml version="1.0" encoding="utf-8"?>
<p:tagLst xmlns:a="http://schemas.openxmlformats.org/drawingml/2006/main" xmlns:r="http://schemas.openxmlformats.org/officeDocument/2006/relationships" xmlns:p="http://schemas.openxmlformats.org/presentationml/2006/main">
  <p:tag name="DVSHAPEID" val="m9e4vB0zuKMqpBIU7UiUT4"/>
</p:tagLst>
</file>

<file path=ppt/tags/tag178.xml><?xml version="1.0" encoding="utf-8"?>
<p:tagLst xmlns:a="http://schemas.openxmlformats.org/drawingml/2006/main" xmlns:r="http://schemas.openxmlformats.org/officeDocument/2006/relationships" xmlns:p="http://schemas.openxmlformats.org/presentationml/2006/main">
  <p:tag name="DVSECTIONID" val="k0kW8FfbSMVEL1Jd5PKl1i"/>
</p:tagLst>
</file>

<file path=ppt/tags/tag179.xml><?xml version="1.0" encoding="utf-8"?>
<p:tagLst xmlns:a="http://schemas.openxmlformats.org/drawingml/2006/main" xmlns:r="http://schemas.openxmlformats.org/officeDocument/2006/relationships" xmlns:p="http://schemas.openxmlformats.org/presentationml/2006/main">
  <p:tag name="DVSHAPEID" val="JWpuhIuO5T5uoS83bzTkrU"/>
</p:tagLst>
</file>

<file path=ppt/tags/tag18.xml><?xml version="1.0" encoding="utf-8"?>
<p:tagLst xmlns:a="http://schemas.openxmlformats.org/drawingml/2006/main" xmlns:r="http://schemas.openxmlformats.org/officeDocument/2006/relationships" xmlns:p="http://schemas.openxmlformats.org/presentationml/2006/main">
  <p:tag name="DVSHAPEID" val="6K9M3Ks24VYEIAAf6t0w6Z"/>
</p:tagLst>
</file>

<file path=ppt/tags/tag180.xml><?xml version="1.0" encoding="utf-8"?>
<p:tagLst xmlns:a="http://schemas.openxmlformats.org/drawingml/2006/main" xmlns:r="http://schemas.openxmlformats.org/officeDocument/2006/relationships" xmlns:p="http://schemas.openxmlformats.org/presentationml/2006/main">
  <p:tag name="DVSHAPEID" val="A4bqsXnyr7ahpiF1jh4FFT"/>
</p:tagLst>
</file>

<file path=ppt/tags/tag181.xml><?xml version="1.0" encoding="utf-8"?>
<p:tagLst xmlns:a="http://schemas.openxmlformats.org/drawingml/2006/main" xmlns:r="http://schemas.openxmlformats.org/officeDocument/2006/relationships" xmlns:p="http://schemas.openxmlformats.org/presentationml/2006/main">
  <p:tag name="DVSHAPEID" val="kVdPM3JJ0yDPlkiQfxrwrY"/>
</p:tagLst>
</file>

<file path=ppt/tags/tag182.xml><?xml version="1.0" encoding="utf-8"?>
<p:tagLst xmlns:a="http://schemas.openxmlformats.org/drawingml/2006/main" xmlns:r="http://schemas.openxmlformats.org/officeDocument/2006/relationships" xmlns:p="http://schemas.openxmlformats.org/presentationml/2006/main">
  <p:tag name="DVSHAPEID" val="j6tQnafBgMeHKgdCbjPI6B"/>
</p:tagLst>
</file>

<file path=ppt/tags/tag183.xml><?xml version="1.0" encoding="utf-8"?>
<p:tagLst xmlns:a="http://schemas.openxmlformats.org/drawingml/2006/main" xmlns:r="http://schemas.openxmlformats.org/officeDocument/2006/relationships" xmlns:p="http://schemas.openxmlformats.org/presentationml/2006/main">
  <p:tag name="DVSHAPEID" val="EzWlIs1xd8rlC6mWFytoiQ"/>
</p:tagLst>
</file>

<file path=ppt/tags/tag184.xml><?xml version="1.0" encoding="utf-8"?>
<p:tagLst xmlns:a="http://schemas.openxmlformats.org/drawingml/2006/main" xmlns:r="http://schemas.openxmlformats.org/officeDocument/2006/relationships" xmlns:p="http://schemas.openxmlformats.org/presentationml/2006/main">
  <p:tag name="DVSHAPEID" val="BEA2DCm7HJSHsTT2sMAJz5"/>
</p:tagLst>
</file>

<file path=ppt/tags/tag185.xml><?xml version="1.0" encoding="utf-8"?>
<p:tagLst xmlns:a="http://schemas.openxmlformats.org/drawingml/2006/main" xmlns:r="http://schemas.openxmlformats.org/officeDocument/2006/relationships" xmlns:p="http://schemas.openxmlformats.org/presentationml/2006/main">
  <p:tag name="DVSHAPEID" val="foE7geEgeHjNYiLFPob5rI"/>
</p:tagLst>
</file>

<file path=ppt/tags/tag186.xml><?xml version="1.0" encoding="utf-8"?>
<p:tagLst xmlns:a="http://schemas.openxmlformats.org/drawingml/2006/main" xmlns:r="http://schemas.openxmlformats.org/officeDocument/2006/relationships" xmlns:p="http://schemas.openxmlformats.org/presentationml/2006/main">
  <p:tag name="DVSHAPEID" val="tUDt2D6HOzhvobowm7tqva"/>
</p:tagLst>
</file>

<file path=ppt/tags/tag187.xml><?xml version="1.0" encoding="utf-8"?>
<p:tagLst xmlns:a="http://schemas.openxmlformats.org/drawingml/2006/main" xmlns:r="http://schemas.openxmlformats.org/officeDocument/2006/relationships" xmlns:p="http://schemas.openxmlformats.org/presentationml/2006/main">
  <p:tag name="DVSHAPEID" val="oEUAhNXbxtExUJtMc1axTJ"/>
</p:tagLst>
</file>

<file path=ppt/tags/tag188.xml><?xml version="1.0" encoding="utf-8"?>
<p:tagLst xmlns:a="http://schemas.openxmlformats.org/drawingml/2006/main" xmlns:r="http://schemas.openxmlformats.org/officeDocument/2006/relationships" xmlns:p="http://schemas.openxmlformats.org/presentationml/2006/main">
  <p:tag name="DVSECTIONID" val="hzKSjXZR2MJ0uO7sD2PaEf"/>
</p:tagLst>
</file>

<file path=ppt/tags/tag189.xml><?xml version="1.0" encoding="utf-8"?>
<p:tagLst xmlns:a="http://schemas.openxmlformats.org/drawingml/2006/main" xmlns:r="http://schemas.openxmlformats.org/officeDocument/2006/relationships" xmlns:p="http://schemas.openxmlformats.org/presentationml/2006/main">
  <p:tag name="DVSHAPEID" val="wtUzgi23C1cjvYysliJD1O"/>
</p:tagLst>
</file>

<file path=ppt/tags/tag19.xml><?xml version="1.0" encoding="utf-8"?>
<p:tagLst xmlns:a="http://schemas.openxmlformats.org/drawingml/2006/main" xmlns:r="http://schemas.openxmlformats.org/officeDocument/2006/relationships" xmlns:p="http://schemas.openxmlformats.org/presentationml/2006/main">
  <p:tag name="DVSHAPEID" val="dahrxK63FvdoBlMbUuwzUg"/>
</p:tagLst>
</file>

<file path=ppt/tags/tag190.xml><?xml version="1.0" encoding="utf-8"?>
<p:tagLst xmlns:a="http://schemas.openxmlformats.org/drawingml/2006/main" xmlns:r="http://schemas.openxmlformats.org/officeDocument/2006/relationships" xmlns:p="http://schemas.openxmlformats.org/presentationml/2006/main">
  <p:tag name="DVSHAPEID" val="RQhE3zVsfYgF8rGIwE8tRD"/>
</p:tagLst>
</file>

<file path=ppt/tags/tag191.xml><?xml version="1.0" encoding="utf-8"?>
<p:tagLst xmlns:a="http://schemas.openxmlformats.org/drawingml/2006/main" xmlns:r="http://schemas.openxmlformats.org/officeDocument/2006/relationships" xmlns:p="http://schemas.openxmlformats.org/presentationml/2006/main">
  <p:tag name="DVSHAPEID" val="kBeudJFRNgHIC3hBfs89Le"/>
</p:tagLst>
</file>

<file path=ppt/tags/tag192.xml><?xml version="1.0" encoding="utf-8"?>
<p:tagLst xmlns:a="http://schemas.openxmlformats.org/drawingml/2006/main" xmlns:r="http://schemas.openxmlformats.org/officeDocument/2006/relationships" xmlns:p="http://schemas.openxmlformats.org/presentationml/2006/main">
  <p:tag name="DVSHAPEID" val="2QQ7LDM4uxWdwGqymbMna0"/>
</p:tagLst>
</file>

<file path=ppt/tags/tag193.xml><?xml version="1.0" encoding="utf-8"?>
<p:tagLst xmlns:a="http://schemas.openxmlformats.org/drawingml/2006/main" xmlns:r="http://schemas.openxmlformats.org/officeDocument/2006/relationships" xmlns:p="http://schemas.openxmlformats.org/presentationml/2006/main">
  <p:tag name="DVSHAPEID" val="XqODqUpGlHR6ynE6Y25IL9"/>
</p:tagLst>
</file>

<file path=ppt/tags/tag194.xml><?xml version="1.0" encoding="utf-8"?>
<p:tagLst xmlns:a="http://schemas.openxmlformats.org/drawingml/2006/main" xmlns:r="http://schemas.openxmlformats.org/officeDocument/2006/relationships" xmlns:p="http://schemas.openxmlformats.org/presentationml/2006/main">
  <p:tag name="DVSHAPEID" val="LoxBbH6Xmn32Sqi8cRFNcf"/>
</p:tagLst>
</file>

<file path=ppt/tags/tag195.xml><?xml version="1.0" encoding="utf-8"?>
<p:tagLst xmlns:a="http://schemas.openxmlformats.org/drawingml/2006/main" xmlns:r="http://schemas.openxmlformats.org/officeDocument/2006/relationships" xmlns:p="http://schemas.openxmlformats.org/presentationml/2006/main">
  <p:tag name="DVSHAPEID" val="mq82TfcKireNEq5OJHAnku"/>
</p:tagLst>
</file>

<file path=ppt/tags/tag196.xml><?xml version="1.0" encoding="utf-8"?>
<p:tagLst xmlns:a="http://schemas.openxmlformats.org/drawingml/2006/main" xmlns:r="http://schemas.openxmlformats.org/officeDocument/2006/relationships" xmlns:p="http://schemas.openxmlformats.org/presentationml/2006/main">
  <p:tag name="DVSHAPEID" val="2vveNQPe3XWw27t8NQLC5C"/>
</p:tagLst>
</file>

<file path=ppt/tags/tag197.xml><?xml version="1.0" encoding="utf-8"?>
<p:tagLst xmlns:a="http://schemas.openxmlformats.org/drawingml/2006/main" xmlns:r="http://schemas.openxmlformats.org/officeDocument/2006/relationships" xmlns:p="http://schemas.openxmlformats.org/presentationml/2006/main">
  <p:tag name="DVSHAPEID" val="N5LS2o7XdPVRnCxEsmV3og"/>
</p:tagLst>
</file>

<file path=ppt/tags/tag198.xml><?xml version="1.0" encoding="utf-8"?>
<p:tagLst xmlns:a="http://schemas.openxmlformats.org/drawingml/2006/main" xmlns:r="http://schemas.openxmlformats.org/officeDocument/2006/relationships" xmlns:p="http://schemas.openxmlformats.org/presentationml/2006/main">
  <p:tag name="DVSECTIONID" val="xW5sSOzmhyl2IKcfmic0J8"/>
</p:tagLst>
</file>

<file path=ppt/tags/tag199.xml><?xml version="1.0" encoding="utf-8"?>
<p:tagLst xmlns:a="http://schemas.openxmlformats.org/drawingml/2006/main" xmlns:r="http://schemas.openxmlformats.org/officeDocument/2006/relationships" xmlns:p="http://schemas.openxmlformats.org/presentationml/2006/main">
  <p:tag name="DVSHAPEID" val="Q8nYlBUJCHoqHptUNr76K7"/>
</p:tagLst>
</file>

<file path=ppt/tags/tag2.xml><?xml version="1.0" encoding="utf-8"?>
<p:tagLst xmlns:a="http://schemas.openxmlformats.org/drawingml/2006/main" xmlns:r="http://schemas.openxmlformats.org/officeDocument/2006/relationships" xmlns:p="http://schemas.openxmlformats.org/presentationml/2006/main">
  <p:tag name="DVSHAPEID" val="oGIosvc0I2DI45PInN1YSZ"/>
</p:tagLst>
</file>

<file path=ppt/tags/tag20.xml><?xml version="1.0" encoding="utf-8"?>
<p:tagLst xmlns:a="http://schemas.openxmlformats.org/drawingml/2006/main" xmlns:r="http://schemas.openxmlformats.org/officeDocument/2006/relationships" xmlns:p="http://schemas.openxmlformats.org/presentationml/2006/main">
  <p:tag name="DVSECTIONID" val="HhqRqzL3PLyNUiJmrUE4Lj"/>
</p:tagLst>
</file>

<file path=ppt/tags/tag200.xml><?xml version="1.0" encoding="utf-8"?>
<p:tagLst xmlns:a="http://schemas.openxmlformats.org/drawingml/2006/main" xmlns:r="http://schemas.openxmlformats.org/officeDocument/2006/relationships" xmlns:p="http://schemas.openxmlformats.org/presentationml/2006/main">
  <p:tag name="DVSHAPEID" val="AaJQA9noH2exeDu32v3udd"/>
</p:tagLst>
</file>

<file path=ppt/tags/tag201.xml><?xml version="1.0" encoding="utf-8"?>
<p:tagLst xmlns:a="http://schemas.openxmlformats.org/drawingml/2006/main" xmlns:r="http://schemas.openxmlformats.org/officeDocument/2006/relationships" xmlns:p="http://schemas.openxmlformats.org/presentationml/2006/main">
  <p:tag name="DVSHAPEID" val="tXU7byytWhwJxdfu1Kmd0m"/>
</p:tagLst>
</file>

<file path=ppt/tags/tag202.xml><?xml version="1.0" encoding="utf-8"?>
<p:tagLst xmlns:a="http://schemas.openxmlformats.org/drawingml/2006/main" xmlns:r="http://schemas.openxmlformats.org/officeDocument/2006/relationships" xmlns:p="http://schemas.openxmlformats.org/presentationml/2006/main">
  <p:tag name="DVSHAPEID" val="babPpKoB2gTnHLVsXPQd5W"/>
</p:tagLst>
</file>

<file path=ppt/tags/tag203.xml><?xml version="1.0" encoding="utf-8"?>
<p:tagLst xmlns:a="http://schemas.openxmlformats.org/drawingml/2006/main" xmlns:r="http://schemas.openxmlformats.org/officeDocument/2006/relationships" xmlns:p="http://schemas.openxmlformats.org/presentationml/2006/main">
  <p:tag name="DVSHAPEID" val="0u5hOyui8Zc6LKWl8O5keg"/>
</p:tagLst>
</file>

<file path=ppt/tags/tag204.xml><?xml version="1.0" encoding="utf-8"?>
<p:tagLst xmlns:a="http://schemas.openxmlformats.org/drawingml/2006/main" xmlns:r="http://schemas.openxmlformats.org/officeDocument/2006/relationships" xmlns:p="http://schemas.openxmlformats.org/presentationml/2006/main">
  <p:tag name="DVSHAPEID" val="P9vuyyMwnNgf9HK7WQ7K8T"/>
</p:tagLst>
</file>

<file path=ppt/tags/tag205.xml><?xml version="1.0" encoding="utf-8"?>
<p:tagLst xmlns:a="http://schemas.openxmlformats.org/drawingml/2006/main" xmlns:r="http://schemas.openxmlformats.org/officeDocument/2006/relationships" xmlns:p="http://schemas.openxmlformats.org/presentationml/2006/main">
  <p:tag name="DVSHAPEID" val="bAZbwCG17LHKEWLjZWvBCp"/>
</p:tagLst>
</file>

<file path=ppt/tags/tag206.xml><?xml version="1.0" encoding="utf-8"?>
<p:tagLst xmlns:a="http://schemas.openxmlformats.org/drawingml/2006/main" xmlns:r="http://schemas.openxmlformats.org/officeDocument/2006/relationships" xmlns:p="http://schemas.openxmlformats.org/presentationml/2006/main">
  <p:tag name="DVSHAPEID" val="QwAfB0Rfdu8WYVum1aPlFv"/>
</p:tagLst>
</file>

<file path=ppt/tags/tag207.xml><?xml version="1.0" encoding="utf-8"?>
<p:tagLst xmlns:a="http://schemas.openxmlformats.org/drawingml/2006/main" xmlns:r="http://schemas.openxmlformats.org/officeDocument/2006/relationships" xmlns:p="http://schemas.openxmlformats.org/presentationml/2006/main">
  <p:tag name="DVSHAPEID" val="yp2NmCQbewhLKtBh1F9Syc"/>
</p:tagLst>
</file>

<file path=ppt/tags/tag208.xml><?xml version="1.0" encoding="utf-8"?>
<p:tagLst xmlns:a="http://schemas.openxmlformats.org/drawingml/2006/main" xmlns:r="http://schemas.openxmlformats.org/officeDocument/2006/relationships" xmlns:p="http://schemas.openxmlformats.org/presentationml/2006/main">
  <p:tag name="DVSECTIONID" val="UKxV6CbHvRD21ONQ5biGvb"/>
</p:tagLst>
</file>

<file path=ppt/tags/tag209.xml><?xml version="1.0" encoding="utf-8"?>
<p:tagLst xmlns:a="http://schemas.openxmlformats.org/drawingml/2006/main" xmlns:r="http://schemas.openxmlformats.org/officeDocument/2006/relationships" xmlns:p="http://schemas.openxmlformats.org/presentationml/2006/main">
  <p:tag name="DVSHAPEID" val="BIXQPCUlLhKlXacNEfo1gB"/>
</p:tagLst>
</file>

<file path=ppt/tags/tag21.xml><?xml version="1.0" encoding="utf-8"?>
<p:tagLst xmlns:a="http://schemas.openxmlformats.org/drawingml/2006/main" xmlns:r="http://schemas.openxmlformats.org/officeDocument/2006/relationships" xmlns:p="http://schemas.openxmlformats.org/presentationml/2006/main">
  <p:tag name="DVSHAPEID" val="fDTldhU3SKu7wZuCcIW0gs"/>
</p:tagLst>
</file>

<file path=ppt/tags/tag210.xml><?xml version="1.0" encoding="utf-8"?>
<p:tagLst xmlns:a="http://schemas.openxmlformats.org/drawingml/2006/main" xmlns:r="http://schemas.openxmlformats.org/officeDocument/2006/relationships" xmlns:p="http://schemas.openxmlformats.org/presentationml/2006/main">
  <p:tag name="DVSHAPEID" val="Edb1LK8abMWlOjQvNdgSL0"/>
</p:tagLst>
</file>

<file path=ppt/tags/tag211.xml><?xml version="1.0" encoding="utf-8"?>
<p:tagLst xmlns:a="http://schemas.openxmlformats.org/drawingml/2006/main" xmlns:r="http://schemas.openxmlformats.org/officeDocument/2006/relationships" xmlns:p="http://schemas.openxmlformats.org/presentationml/2006/main">
  <p:tag name="DVSHAPEID" val="0ovr4e0UtwWZ3KEORadB5X"/>
</p:tagLst>
</file>

<file path=ppt/tags/tag212.xml><?xml version="1.0" encoding="utf-8"?>
<p:tagLst xmlns:a="http://schemas.openxmlformats.org/drawingml/2006/main" xmlns:r="http://schemas.openxmlformats.org/officeDocument/2006/relationships" xmlns:p="http://schemas.openxmlformats.org/presentationml/2006/main">
  <p:tag name="DVSHAPEID" val="oCmTW8saKnQEcMvkFU9hjq"/>
</p:tagLst>
</file>

<file path=ppt/tags/tag213.xml><?xml version="1.0" encoding="utf-8"?>
<p:tagLst xmlns:a="http://schemas.openxmlformats.org/drawingml/2006/main" xmlns:r="http://schemas.openxmlformats.org/officeDocument/2006/relationships" xmlns:p="http://schemas.openxmlformats.org/presentationml/2006/main">
  <p:tag name="DVSHAPEID" val="pOf5RYm6FaU30T4bhRriLy"/>
</p:tagLst>
</file>

<file path=ppt/tags/tag214.xml><?xml version="1.0" encoding="utf-8"?>
<p:tagLst xmlns:a="http://schemas.openxmlformats.org/drawingml/2006/main" xmlns:r="http://schemas.openxmlformats.org/officeDocument/2006/relationships" xmlns:p="http://schemas.openxmlformats.org/presentationml/2006/main">
  <p:tag name="DVSHAPEID" val="9pySiwuirNDXcxERhtODIG"/>
</p:tagLst>
</file>

<file path=ppt/tags/tag215.xml><?xml version="1.0" encoding="utf-8"?>
<p:tagLst xmlns:a="http://schemas.openxmlformats.org/drawingml/2006/main" xmlns:r="http://schemas.openxmlformats.org/officeDocument/2006/relationships" xmlns:p="http://schemas.openxmlformats.org/presentationml/2006/main">
  <p:tag name="DVSHAPEID" val="J8LBfuDhP1FQEQxYGQCnI6"/>
</p:tagLst>
</file>

<file path=ppt/tags/tag216.xml><?xml version="1.0" encoding="utf-8"?>
<p:tagLst xmlns:a="http://schemas.openxmlformats.org/drawingml/2006/main" xmlns:r="http://schemas.openxmlformats.org/officeDocument/2006/relationships" xmlns:p="http://schemas.openxmlformats.org/presentationml/2006/main">
  <p:tag name="DVSHAPEID" val="p3GwxqAYu7QsFp6GgZEaYC"/>
</p:tagLst>
</file>

<file path=ppt/tags/tag22.xml><?xml version="1.0" encoding="utf-8"?>
<p:tagLst xmlns:a="http://schemas.openxmlformats.org/drawingml/2006/main" xmlns:r="http://schemas.openxmlformats.org/officeDocument/2006/relationships" xmlns:p="http://schemas.openxmlformats.org/presentationml/2006/main">
  <p:tag name="DVSECTIONID" val="EOqsMWSe9HJsQCGCX7Eq6A"/>
</p:tagLst>
</file>

<file path=ppt/tags/tag23.xml><?xml version="1.0" encoding="utf-8"?>
<p:tagLst xmlns:a="http://schemas.openxmlformats.org/drawingml/2006/main" xmlns:r="http://schemas.openxmlformats.org/officeDocument/2006/relationships" xmlns:p="http://schemas.openxmlformats.org/presentationml/2006/main">
  <p:tag name="DVSHAPEID" val="rkZetVzvZx5WUDybwP8CDs"/>
</p:tagLst>
</file>

<file path=ppt/tags/tag24.xml><?xml version="1.0" encoding="utf-8"?>
<p:tagLst xmlns:a="http://schemas.openxmlformats.org/drawingml/2006/main" xmlns:r="http://schemas.openxmlformats.org/officeDocument/2006/relationships" xmlns:p="http://schemas.openxmlformats.org/presentationml/2006/main">
  <p:tag name="DVSHAPEID" val="TuOMGhiOCT0MczmYOZtmLX"/>
</p:tagLst>
</file>

<file path=ppt/tags/tag25.xml><?xml version="1.0" encoding="utf-8"?>
<p:tagLst xmlns:a="http://schemas.openxmlformats.org/drawingml/2006/main" xmlns:r="http://schemas.openxmlformats.org/officeDocument/2006/relationships" xmlns:p="http://schemas.openxmlformats.org/presentationml/2006/main">
  <p:tag name="DVSHAPEID" val="2A4R40b6RDPYquqGehdaUb"/>
</p:tagLst>
</file>

<file path=ppt/tags/tag26.xml><?xml version="1.0" encoding="utf-8"?>
<p:tagLst xmlns:a="http://schemas.openxmlformats.org/drawingml/2006/main" xmlns:r="http://schemas.openxmlformats.org/officeDocument/2006/relationships" xmlns:p="http://schemas.openxmlformats.org/presentationml/2006/main">
  <p:tag name="DVSHAPEID" val="W8rYPy098hHWseIPdhDw1m"/>
</p:tagLst>
</file>

<file path=ppt/tags/tag27.xml><?xml version="1.0" encoding="utf-8"?>
<p:tagLst xmlns:a="http://schemas.openxmlformats.org/drawingml/2006/main" xmlns:r="http://schemas.openxmlformats.org/officeDocument/2006/relationships" xmlns:p="http://schemas.openxmlformats.org/presentationml/2006/main">
  <p:tag name="DVSHAPEID" val="Wd8Ry8Lc8A3QEWp5bD6Ivy"/>
</p:tagLst>
</file>

<file path=ppt/tags/tag28.xml><?xml version="1.0" encoding="utf-8"?>
<p:tagLst xmlns:a="http://schemas.openxmlformats.org/drawingml/2006/main" xmlns:r="http://schemas.openxmlformats.org/officeDocument/2006/relationships" xmlns:p="http://schemas.openxmlformats.org/presentationml/2006/main">
  <p:tag name="DVSHAPEID" val="hu1bYo3WxoazbdPXZSoV87"/>
</p:tagLst>
</file>

<file path=ppt/tags/tag29.xml><?xml version="1.0" encoding="utf-8"?>
<p:tagLst xmlns:a="http://schemas.openxmlformats.org/drawingml/2006/main" xmlns:r="http://schemas.openxmlformats.org/officeDocument/2006/relationships" xmlns:p="http://schemas.openxmlformats.org/presentationml/2006/main">
  <p:tag name="DVSHAPEID" val="SCAMp86ZpiRoWEQn9m8c2F"/>
</p:tagLst>
</file>

<file path=ppt/tags/tag3.xml><?xml version="1.0" encoding="utf-8"?>
<p:tagLst xmlns:a="http://schemas.openxmlformats.org/drawingml/2006/main" xmlns:r="http://schemas.openxmlformats.org/officeDocument/2006/relationships" xmlns:p="http://schemas.openxmlformats.org/presentationml/2006/main">
  <p:tag name="DVSHAPEID" val="wDMsV8tmwV9b3oFQValXWs"/>
</p:tagLst>
</file>

<file path=ppt/tags/tag30.xml><?xml version="1.0" encoding="utf-8"?>
<p:tagLst xmlns:a="http://schemas.openxmlformats.org/drawingml/2006/main" xmlns:r="http://schemas.openxmlformats.org/officeDocument/2006/relationships" xmlns:p="http://schemas.openxmlformats.org/presentationml/2006/main">
  <p:tag name="DVSHAPEID" val="F4KcfdEejzp9BpBcZVPyYR"/>
</p:tagLst>
</file>

<file path=ppt/tags/tag31.xml><?xml version="1.0" encoding="utf-8"?>
<p:tagLst xmlns:a="http://schemas.openxmlformats.org/drawingml/2006/main" xmlns:r="http://schemas.openxmlformats.org/officeDocument/2006/relationships" xmlns:p="http://schemas.openxmlformats.org/presentationml/2006/main">
  <p:tag name="DVSHAPEID" val="INgb7CI2MW4dXv1dSSlbYh"/>
</p:tagLst>
</file>

<file path=ppt/tags/tag32.xml><?xml version="1.0" encoding="utf-8"?>
<p:tagLst xmlns:a="http://schemas.openxmlformats.org/drawingml/2006/main" xmlns:r="http://schemas.openxmlformats.org/officeDocument/2006/relationships" xmlns:p="http://schemas.openxmlformats.org/presentationml/2006/main">
  <p:tag name="DVSECTIONID" val="LbECLCijIlWoCBqXNPaBCQ"/>
</p:tagLst>
</file>

<file path=ppt/tags/tag33.xml><?xml version="1.0" encoding="utf-8"?>
<p:tagLst xmlns:a="http://schemas.openxmlformats.org/drawingml/2006/main" xmlns:r="http://schemas.openxmlformats.org/officeDocument/2006/relationships" xmlns:p="http://schemas.openxmlformats.org/presentationml/2006/main">
  <p:tag name="DVSHAPEID" val="YM2rMXndnuGNmXV361vhNt"/>
</p:tagLst>
</file>

<file path=ppt/tags/tag34.xml><?xml version="1.0" encoding="utf-8"?>
<p:tagLst xmlns:a="http://schemas.openxmlformats.org/drawingml/2006/main" xmlns:r="http://schemas.openxmlformats.org/officeDocument/2006/relationships" xmlns:p="http://schemas.openxmlformats.org/presentationml/2006/main">
  <p:tag name="DVSHAPEID" val="5ns5aL3WcMSrOt8GQKFzyA"/>
</p:tagLst>
</file>

<file path=ppt/tags/tag35.xml><?xml version="1.0" encoding="utf-8"?>
<p:tagLst xmlns:a="http://schemas.openxmlformats.org/drawingml/2006/main" xmlns:r="http://schemas.openxmlformats.org/officeDocument/2006/relationships" xmlns:p="http://schemas.openxmlformats.org/presentationml/2006/main">
  <p:tag name="DVSHAPEID" val="w994iOMjGHtvHEZGMB9qiT"/>
</p:tagLst>
</file>

<file path=ppt/tags/tag36.xml><?xml version="1.0" encoding="utf-8"?>
<p:tagLst xmlns:a="http://schemas.openxmlformats.org/drawingml/2006/main" xmlns:r="http://schemas.openxmlformats.org/officeDocument/2006/relationships" xmlns:p="http://schemas.openxmlformats.org/presentationml/2006/main">
  <p:tag name="DVSHAPEID" val="VV9rVqbKCdUuQiV6te9S6b"/>
</p:tagLst>
</file>

<file path=ppt/tags/tag37.xml><?xml version="1.0" encoding="utf-8"?>
<p:tagLst xmlns:a="http://schemas.openxmlformats.org/drawingml/2006/main" xmlns:r="http://schemas.openxmlformats.org/officeDocument/2006/relationships" xmlns:p="http://schemas.openxmlformats.org/presentationml/2006/main">
  <p:tag name="DVSHAPEID" val="XiMtG9X3p8iDeeUQTm7V4g"/>
</p:tagLst>
</file>

<file path=ppt/tags/tag38.xml><?xml version="1.0" encoding="utf-8"?>
<p:tagLst xmlns:a="http://schemas.openxmlformats.org/drawingml/2006/main" xmlns:r="http://schemas.openxmlformats.org/officeDocument/2006/relationships" xmlns:p="http://schemas.openxmlformats.org/presentationml/2006/main">
  <p:tag name="DVSHAPEID" val="AdNGKG8UgpNJYQFrJ2MzNM"/>
</p:tagLst>
</file>

<file path=ppt/tags/tag39.xml><?xml version="1.0" encoding="utf-8"?>
<p:tagLst xmlns:a="http://schemas.openxmlformats.org/drawingml/2006/main" xmlns:r="http://schemas.openxmlformats.org/officeDocument/2006/relationships" xmlns:p="http://schemas.openxmlformats.org/presentationml/2006/main">
  <p:tag name="DVSHAPEID" val="cd4HbClNKb7GIzG0ohVuRS"/>
</p:tagLst>
</file>

<file path=ppt/tags/tag4.xml><?xml version="1.0" encoding="utf-8"?>
<p:tagLst xmlns:a="http://schemas.openxmlformats.org/drawingml/2006/main" xmlns:r="http://schemas.openxmlformats.org/officeDocument/2006/relationships" xmlns:p="http://schemas.openxmlformats.org/presentationml/2006/main">
  <p:tag name="DVSECTIONID" val="WWEL8rFwHUXXiyhrgdUO9C"/>
</p:tagLst>
</file>

<file path=ppt/tags/tag40.xml><?xml version="1.0" encoding="utf-8"?>
<p:tagLst xmlns:a="http://schemas.openxmlformats.org/drawingml/2006/main" xmlns:r="http://schemas.openxmlformats.org/officeDocument/2006/relationships" xmlns:p="http://schemas.openxmlformats.org/presentationml/2006/main">
  <p:tag name="DVSHAPEID" val="Pug4bsD58vsO0zB3uvztFB"/>
</p:tagLst>
</file>

<file path=ppt/tags/tag41.xml><?xml version="1.0" encoding="utf-8"?>
<p:tagLst xmlns:a="http://schemas.openxmlformats.org/drawingml/2006/main" xmlns:r="http://schemas.openxmlformats.org/officeDocument/2006/relationships" xmlns:p="http://schemas.openxmlformats.org/presentationml/2006/main">
  <p:tag name="DVSHAPEID" val="Ch76LIEvDjUkoAr7qTaF3B"/>
</p:tagLst>
</file>

<file path=ppt/tags/tag42.xml><?xml version="1.0" encoding="utf-8"?>
<p:tagLst xmlns:a="http://schemas.openxmlformats.org/drawingml/2006/main" xmlns:r="http://schemas.openxmlformats.org/officeDocument/2006/relationships" xmlns:p="http://schemas.openxmlformats.org/presentationml/2006/main">
  <p:tag name="DVSHAPEID" val="eUy6plMpVodeRYW5GUrCR9"/>
</p:tagLst>
</file>

<file path=ppt/tags/tag43.xml><?xml version="1.0" encoding="utf-8"?>
<p:tagLst xmlns:a="http://schemas.openxmlformats.org/drawingml/2006/main" xmlns:r="http://schemas.openxmlformats.org/officeDocument/2006/relationships" xmlns:p="http://schemas.openxmlformats.org/presentationml/2006/main">
  <p:tag name="DVSHAPEID" val="TFb1Bn4FjZy02dxFjiIenw"/>
</p:tagLst>
</file>

<file path=ppt/tags/tag44.xml><?xml version="1.0" encoding="utf-8"?>
<p:tagLst xmlns:a="http://schemas.openxmlformats.org/drawingml/2006/main" xmlns:r="http://schemas.openxmlformats.org/officeDocument/2006/relationships" xmlns:p="http://schemas.openxmlformats.org/presentationml/2006/main">
  <p:tag name="DVSECTIONID" val="3rr7GPWxplc33fN9afWQZo"/>
</p:tagLst>
</file>

<file path=ppt/tags/tag45.xml><?xml version="1.0" encoding="utf-8"?>
<p:tagLst xmlns:a="http://schemas.openxmlformats.org/drawingml/2006/main" xmlns:r="http://schemas.openxmlformats.org/officeDocument/2006/relationships" xmlns:p="http://schemas.openxmlformats.org/presentationml/2006/main">
  <p:tag name="DVSHAPEID" val="FRVJx1B8UDLny1i8cJt4M8"/>
</p:tagLst>
</file>

<file path=ppt/tags/tag46.xml><?xml version="1.0" encoding="utf-8"?>
<p:tagLst xmlns:a="http://schemas.openxmlformats.org/drawingml/2006/main" xmlns:r="http://schemas.openxmlformats.org/officeDocument/2006/relationships" xmlns:p="http://schemas.openxmlformats.org/presentationml/2006/main">
  <p:tag name="DVSHAPEID" val="gXcEKVziT8rTuQxrNaE5v7"/>
</p:tagLst>
</file>

<file path=ppt/tags/tag47.xml><?xml version="1.0" encoding="utf-8"?>
<p:tagLst xmlns:a="http://schemas.openxmlformats.org/drawingml/2006/main" xmlns:r="http://schemas.openxmlformats.org/officeDocument/2006/relationships" xmlns:p="http://schemas.openxmlformats.org/presentationml/2006/main">
  <p:tag name="DVSECTIONID" val="3rr7GPWxplc33fN9afWQZo"/>
</p:tagLst>
</file>

<file path=ppt/tags/tag48.xml><?xml version="1.0" encoding="utf-8"?>
<p:tagLst xmlns:a="http://schemas.openxmlformats.org/drawingml/2006/main" xmlns:r="http://schemas.openxmlformats.org/officeDocument/2006/relationships" xmlns:p="http://schemas.openxmlformats.org/presentationml/2006/main">
  <p:tag name="DVSHAPEID" val="FRVJx1B8UDLny1i8cJt4M8"/>
</p:tagLst>
</file>

<file path=ppt/tags/tag49.xml><?xml version="1.0" encoding="utf-8"?>
<p:tagLst xmlns:a="http://schemas.openxmlformats.org/drawingml/2006/main" xmlns:r="http://schemas.openxmlformats.org/officeDocument/2006/relationships" xmlns:p="http://schemas.openxmlformats.org/presentationml/2006/main">
  <p:tag name="DVSECTIONID" val="wsZ4b0jOfvYU7dbEWtmaVB"/>
</p:tagLst>
</file>

<file path=ppt/tags/tag5.xml><?xml version="1.0" encoding="utf-8"?>
<p:tagLst xmlns:a="http://schemas.openxmlformats.org/drawingml/2006/main" xmlns:r="http://schemas.openxmlformats.org/officeDocument/2006/relationships" xmlns:p="http://schemas.openxmlformats.org/presentationml/2006/main">
  <p:tag name="DVSHAPEID" val="trmZ9gTsJInhHLZbEAbBmb"/>
</p:tagLst>
</file>

<file path=ppt/tags/tag50.xml><?xml version="1.0" encoding="utf-8"?>
<p:tagLst xmlns:a="http://schemas.openxmlformats.org/drawingml/2006/main" xmlns:r="http://schemas.openxmlformats.org/officeDocument/2006/relationships" xmlns:p="http://schemas.openxmlformats.org/presentationml/2006/main">
  <p:tag name="DVSHAPEID" val="sWfyUUTYvUnHIFkCZrGuAK"/>
</p:tagLst>
</file>

<file path=ppt/tags/tag51.xml><?xml version="1.0" encoding="utf-8"?>
<p:tagLst xmlns:a="http://schemas.openxmlformats.org/drawingml/2006/main" xmlns:r="http://schemas.openxmlformats.org/officeDocument/2006/relationships" xmlns:p="http://schemas.openxmlformats.org/presentationml/2006/main">
  <p:tag name="DVSHAPEID" val="UrlXzoOAvshucBc2Q0orbI"/>
</p:tagLst>
</file>

<file path=ppt/tags/tag52.xml><?xml version="1.0" encoding="utf-8"?>
<p:tagLst xmlns:a="http://schemas.openxmlformats.org/drawingml/2006/main" xmlns:r="http://schemas.openxmlformats.org/officeDocument/2006/relationships" xmlns:p="http://schemas.openxmlformats.org/presentationml/2006/main">
  <p:tag name="DVSHAPEID" val="pdsJqWAG59zcFp6UQACQRq"/>
</p:tagLst>
</file>

<file path=ppt/tags/tag53.xml><?xml version="1.0" encoding="utf-8"?>
<p:tagLst xmlns:a="http://schemas.openxmlformats.org/drawingml/2006/main" xmlns:r="http://schemas.openxmlformats.org/officeDocument/2006/relationships" xmlns:p="http://schemas.openxmlformats.org/presentationml/2006/main">
  <p:tag name="DVSHAPEID" val="EuznPSFUigjRwDcOM13UMH"/>
</p:tagLst>
</file>

<file path=ppt/tags/tag54.xml><?xml version="1.0" encoding="utf-8"?>
<p:tagLst xmlns:a="http://schemas.openxmlformats.org/drawingml/2006/main" xmlns:r="http://schemas.openxmlformats.org/officeDocument/2006/relationships" xmlns:p="http://schemas.openxmlformats.org/presentationml/2006/main">
  <p:tag name="DVSHAPEID" val="8P8NQrDyiy2ZzX937H1bQj"/>
</p:tagLst>
</file>

<file path=ppt/tags/tag55.xml><?xml version="1.0" encoding="utf-8"?>
<p:tagLst xmlns:a="http://schemas.openxmlformats.org/drawingml/2006/main" xmlns:r="http://schemas.openxmlformats.org/officeDocument/2006/relationships" xmlns:p="http://schemas.openxmlformats.org/presentationml/2006/main">
  <p:tag name="DVSECTIONID" val="bzxb9EEVFMQFUZ8BEWeA5H"/>
</p:tagLst>
</file>

<file path=ppt/tags/tag56.xml><?xml version="1.0" encoding="utf-8"?>
<p:tagLst xmlns:a="http://schemas.openxmlformats.org/drawingml/2006/main" xmlns:r="http://schemas.openxmlformats.org/officeDocument/2006/relationships" xmlns:p="http://schemas.openxmlformats.org/presentationml/2006/main">
  <p:tag name="DVSHAPEID" val="TNTtH2OAMXDXlKf12dgJXK"/>
</p:tagLst>
</file>

<file path=ppt/tags/tag57.xml><?xml version="1.0" encoding="utf-8"?>
<p:tagLst xmlns:a="http://schemas.openxmlformats.org/drawingml/2006/main" xmlns:r="http://schemas.openxmlformats.org/officeDocument/2006/relationships" xmlns:p="http://schemas.openxmlformats.org/presentationml/2006/main">
  <p:tag name="DVSHAPEID" val="Pw3fFJUmSBQPWkUnJBKHM4"/>
</p:tagLst>
</file>

<file path=ppt/tags/tag58.xml><?xml version="1.0" encoding="utf-8"?>
<p:tagLst xmlns:a="http://schemas.openxmlformats.org/drawingml/2006/main" xmlns:r="http://schemas.openxmlformats.org/officeDocument/2006/relationships" xmlns:p="http://schemas.openxmlformats.org/presentationml/2006/main">
  <p:tag name="DVSHAPEID" val="lBBpN5FNU7l8Ymprn4Fq42"/>
</p:tagLst>
</file>

<file path=ppt/tags/tag59.xml><?xml version="1.0" encoding="utf-8"?>
<p:tagLst xmlns:a="http://schemas.openxmlformats.org/drawingml/2006/main" xmlns:r="http://schemas.openxmlformats.org/officeDocument/2006/relationships" xmlns:p="http://schemas.openxmlformats.org/presentationml/2006/main">
  <p:tag name="DVSHAPEID" val="6vOU7EtFZfYKarEfVPG5GJ"/>
</p:tagLst>
</file>

<file path=ppt/tags/tag6.xml><?xml version="1.0" encoding="utf-8"?>
<p:tagLst xmlns:a="http://schemas.openxmlformats.org/drawingml/2006/main" xmlns:r="http://schemas.openxmlformats.org/officeDocument/2006/relationships" xmlns:p="http://schemas.openxmlformats.org/presentationml/2006/main">
  <p:tag name="DVSECTIONID" val="X4QCsViluff08p1HrRYn49"/>
</p:tagLst>
</file>

<file path=ppt/tags/tag60.xml><?xml version="1.0" encoding="utf-8"?>
<p:tagLst xmlns:a="http://schemas.openxmlformats.org/drawingml/2006/main" xmlns:r="http://schemas.openxmlformats.org/officeDocument/2006/relationships" xmlns:p="http://schemas.openxmlformats.org/presentationml/2006/main">
  <p:tag name="DVSECTIONID" val="487AYwistPsVgpwZQFakQc"/>
</p:tagLst>
</file>

<file path=ppt/tags/tag61.xml><?xml version="1.0" encoding="utf-8"?>
<p:tagLst xmlns:a="http://schemas.openxmlformats.org/drawingml/2006/main" xmlns:r="http://schemas.openxmlformats.org/officeDocument/2006/relationships" xmlns:p="http://schemas.openxmlformats.org/presentationml/2006/main">
  <p:tag name="DVSHAPEID" val="uNmyXieG2lZiv5BTX1jf86"/>
</p:tagLst>
</file>

<file path=ppt/tags/tag62.xml><?xml version="1.0" encoding="utf-8"?>
<p:tagLst xmlns:a="http://schemas.openxmlformats.org/drawingml/2006/main" xmlns:r="http://schemas.openxmlformats.org/officeDocument/2006/relationships" xmlns:p="http://schemas.openxmlformats.org/presentationml/2006/main">
  <p:tag name="DVSHAPEID" val="9dbXM78QKZmn10xyHbridD"/>
</p:tagLst>
</file>

<file path=ppt/tags/tag63.xml><?xml version="1.0" encoding="utf-8"?>
<p:tagLst xmlns:a="http://schemas.openxmlformats.org/drawingml/2006/main" xmlns:r="http://schemas.openxmlformats.org/officeDocument/2006/relationships" xmlns:p="http://schemas.openxmlformats.org/presentationml/2006/main">
  <p:tag name="DVSHAPEID" val="KSWzE2RFLrAoE8mZv6ycB0"/>
</p:tagLst>
</file>

<file path=ppt/tags/tag64.xml><?xml version="1.0" encoding="utf-8"?>
<p:tagLst xmlns:a="http://schemas.openxmlformats.org/drawingml/2006/main" xmlns:r="http://schemas.openxmlformats.org/officeDocument/2006/relationships" xmlns:p="http://schemas.openxmlformats.org/presentationml/2006/main">
  <p:tag name="DVSHAPEID" val="W73Blok8NPSwsj0dt5Y5dU"/>
</p:tagLst>
</file>

<file path=ppt/tags/tag65.xml><?xml version="1.0" encoding="utf-8"?>
<p:tagLst xmlns:a="http://schemas.openxmlformats.org/drawingml/2006/main" xmlns:r="http://schemas.openxmlformats.org/officeDocument/2006/relationships" xmlns:p="http://schemas.openxmlformats.org/presentationml/2006/main">
  <p:tag name="DVSHAPEID" val="NDlpcHFkK11KVPv3GskDDL"/>
</p:tagLst>
</file>

<file path=ppt/tags/tag66.xml><?xml version="1.0" encoding="utf-8"?>
<p:tagLst xmlns:a="http://schemas.openxmlformats.org/drawingml/2006/main" xmlns:r="http://schemas.openxmlformats.org/officeDocument/2006/relationships" xmlns:p="http://schemas.openxmlformats.org/presentationml/2006/main">
  <p:tag name="DVSHAPEID" val="v7F2ZiCsdwM1kqfWcCss4R"/>
</p:tagLst>
</file>

<file path=ppt/tags/tag67.xml><?xml version="1.0" encoding="utf-8"?>
<p:tagLst xmlns:a="http://schemas.openxmlformats.org/drawingml/2006/main" xmlns:r="http://schemas.openxmlformats.org/officeDocument/2006/relationships" xmlns:p="http://schemas.openxmlformats.org/presentationml/2006/main">
  <p:tag name="DVSHAPEID" val="vInbHqpvKzh17eJ9InHiNv"/>
</p:tagLst>
</file>

<file path=ppt/tags/tag68.xml><?xml version="1.0" encoding="utf-8"?>
<p:tagLst xmlns:a="http://schemas.openxmlformats.org/drawingml/2006/main" xmlns:r="http://schemas.openxmlformats.org/officeDocument/2006/relationships" xmlns:p="http://schemas.openxmlformats.org/presentationml/2006/main">
  <p:tag name="DVSHAPEID" val="XUv5NJgIbaGECXFNAc2IMd"/>
</p:tagLst>
</file>

<file path=ppt/tags/tag69.xml><?xml version="1.0" encoding="utf-8"?>
<p:tagLst xmlns:a="http://schemas.openxmlformats.org/drawingml/2006/main" xmlns:r="http://schemas.openxmlformats.org/officeDocument/2006/relationships" xmlns:p="http://schemas.openxmlformats.org/presentationml/2006/main">
  <p:tag name="DVSHAPEID" val="Kii1c2U4LM3ZKtFCCFf2o6"/>
</p:tagLst>
</file>

<file path=ppt/tags/tag7.xml><?xml version="1.0" encoding="utf-8"?>
<p:tagLst xmlns:a="http://schemas.openxmlformats.org/drawingml/2006/main" xmlns:r="http://schemas.openxmlformats.org/officeDocument/2006/relationships" xmlns:p="http://schemas.openxmlformats.org/presentationml/2006/main">
  <p:tag name="DVSHAPEID" val="MW3bCqKAeXAJSEzB2GCmv3"/>
</p:tagLst>
</file>

<file path=ppt/tags/tag70.xml><?xml version="1.0" encoding="utf-8"?>
<p:tagLst xmlns:a="http://schemas.openxmlformats.org/drawingml/2006/main" xmlns:r="http://schemas.openxmlformats.org/officeDocument/2006/relationships" xmlns:p="http://schemas.openxmlformats.org/presentationml/2006/main">
  <p:tag name="DVSHAPEID" val="ktBMuUNvf5IK9dMMwdN6pU"/>
</p:tagLst>
</file>

<file path=ppt/tags/tag71.xml><?xml version="1.0" encoding="utf-8"?>
<p:tagLst xmlns:a="http://schemas.openxmlformats.org/drawingml/2006/main" xmlns:r="http://schemas.openxmlformats.org/officeDocument/2006/relationships" xmlns:p="http://schemas.openxmlformats.org/presentationml/2006/main">
  <p:tag name="DVSHAPEID" val="ACcb8XAntKPDXPpqy0hfwY"/>
</p:tagLst>
</file>

<file path=ppt/tags/tag72.xml><?xml version="1.0" encoding="utf-8"?>
<p:tagLst xmlns:a="http://schemas.openxmlformats.org/drawingml/2006/main" xmlns:r="http://schemas.openxmlformats.org/officeDocument/2006/relationships" xmlns:p="http://schemas.openxmlformats.org/presentationml/2006/main">
  <p:tag name="DVSHAPEID" val="h0jsQP81ehGqSYAiLPUSCY"/>
</p:tagLst>
</file>

<file path=ppt/tags/tag73.xml><?xml version="1.0" encoding="utf-8"?>
<p:tagLst xmlns:a="http://schemas.openxmlformats.org/drawingml/2006/main" xmlns:r="http://schemas.openxmlformats.org/officeDocument/2006/relationships" xmlns:p="http://schemas.openxmlformats.org/presentationml/2006/main">
  <p:tag name="DVSHAPEID" val="VvfXn6EMP9nClbRF7Kervx"/>
</p:tagLst>
</file>

<file path=ppt/tags/tag74.xml><?xml version="1.0" encoding="utf-8"?>
<p:tagLst xmlns:a="http://schemas.openxmlformats.org/drawingml/2006/main" xmlns:r="http://schemas.openxmlformats.org/officeDocument/2006/relationships" xmlns:p="http://schemas.openxmlformats.org/presentationml/2006/main">
  <p:tag name="DVSHAPEID" val="XxWrQferkEli5NdTs2mssx"/>
</p:tagLst>
</file>

<file path=ppt/tags/tag75.xml><?xml version="1.0" encoding="utf-8"?>
<p:tagLst xmlns:a="http://schemas.openxmlformats.org/drawingml/2006/main" xmlns:r="http://schemas.openxmlformats.org/officeDocument/2006/relationships" xmlns:p="http://schemas.openxmlformats.org/presentationml/2006/main">
  <p:tag name="DVSHAPEID" val="3gCor5IaEbtnyI0VgpynOJ"/>
</p:tagLst>
</file>

<file path=ppt/tags/tag76.xml><?xml version="1.0" encoding="utf-8"?>
<p:tagLst xmlns:a="http://schemas.openxmlformats.org/drawingml/2006/main" xmlns:r="http://schemas.openxmlformats.org/officeDocument/2006/relationships" xmlns:p="http://schemas.openxmlformats.org/presentationml/2006/main">
  <p:tag name="DVSHAPEID" val="g363seic435quFOrO8Ja0a"/>
</p:tagLst>
</file>

<file path=ppt/tags/tag77.xml><?xml version="1.0" encoding="utf-8"?>
<p:tagLst xmlns:a="http://schemas.openxmlformats.org/drawingml/2006/main" xmlns:r="http://schemas.openxmlformats.org/officeDocument/2006/relationships" xmlns:p="http://schemas.openxmlformats.org/presentationml/2006/main">
  <p:tag name="DVSECTIONID" val="4sjbwlOqWkvuup4zF8Cci1"/>
</p:tagLst>
</file>

<file path=ppt/tags/tag78.xml><?xml version="1.0" encoding="utf-8"?>
<p:tagLst xmlns:a="http://schemas.openxmlformats.org/drawingml/2006/main" xmlns:r="http://schemas.openxmlformats.org/officeDocument/2006/relationships" xmlns:p="http://schemas.openxmlformats.org/presentationml/2006/main">
  <p:tag name="DVSHAPEID" val="PIfuSwLXT4IjZzinDuRr6q"/>
</p:tagLst>
</file>

<file path=ppt/tags/tag79.xml><?xml version="1.0" encoding="utf-8"?>
<p:tagLst xmlns:a="http://schemas.openxmlformats.org/drawingml/2006/main" xmlns:r="http://schemas.openxmlformats.org/officeDocument/2006/relationships" xmlns:p="http://schemas.openxmlformats.org/presentationml/2006/main">
  <p:tag name="DVSHAPEID" val="h8ek7OApEEJ6dnOXlLq690"/>
</p:tagLst>
</file>

<file path=ppt/tags/tag8.xml><?xml version="1.0" encoding="utf-8"?>
<p:tagLst xmlns:a="http://schemas.openxmlformats.org/drawingml/2006/main" xmlns:r="http://schemas.openxmlformats.org/officeDocument/2006/relationships" xmlns:p="http://schemas.openxmlformats.org/presentationml/2006/main">
  <p:tag name="DVSHAPEID" val="J7Two8Nd6mDiEpWYDsH8uq"/>
</p:tagLst>
</file>

<file path=ppt/tags/tag80.xml><?xml version="1.0" encoding="utf-8"?>
<p:tagLst xmlns:a="http://schemas.openxmlformats.org/drawingml/2006/main" xmlns:r="http://schemas.openxmlformats.org/officeDocument/2006/relationships" xmlns:p="http://schemas.openxmlformats.org/presentationml/2006/main">
  <p:tag name="DVSHAPEID" val="IaGe8rveiy4pq6gxpWnuq4"/>
</p:tagLst>
</file>

<file path=ppt/tags/tag81.xml><?xml version="1.0" encoding="utf-8"?>
<p:tagLst xmlns:a="http://schemas.openxmlformats.org/drawingml/2006/main" xmlns:r="http://schemas.openxmlformats.org/officeDocument/2006/relationships" xmlns:p="http://schemas.openxmlformats.org/presentationml/2006/main">
  <p:tag name="DVSHAPEID" val="ATlUzF860Zghq3ESG9Uqla"/>
</p:tagLst>
</file>

<file path=ppt/tags/tag82.xml><?xml version="1.0" encoding="utf-8"?>
<p:tagLst xmlns:a="http://schemas.openxmlformats.org/drawingml/2006/main" xmlns:r="http://schemas.openxmlformats.org/officeDocument/2006/relationships" xmlns:p="http://schemas.openxmlformats.org/presentationml/2006/main">
  <p:tag name="DVSHAPEID" val="2OXHHOluJFADzMSdSQ5cx4"/>
</p:tagLst>
</file>

<file path=ppt/tags/tag83.xml><?xml version="1.0" encoding="utf-8"?>
<p:tagLst xmlns:a="http://schemas.openxmlformats.org/drawingml/2006/main" xmlns:r="http://schemas.openxmlformats.org/officeDocument/2006/relationships" xmlns:p="http://schemas.openxmlformats.org/presentationml/2006/main">
  <p:tag name="DVSHAPEID" val="88GcTwgdA0JpRxXRXkKwfB"/>
</p:tagLst>
</file>

<file path=ppt/tags/tag84.xml><?xml version="1.0" encoding="utf-8"?>
<p:tagLst xmlns:a="http://schemas.openxmlformats.org/drawingml/2006/main" xmlns:r="http://schemas.openxmlformats.org/officeDocument/2006/relationships" xmlns:p="http://schemas.openxmlformats.org/presentationml/2006/main">
  <p:tag name="DVSHAPEID" val="HMtRZsh3k8DXFO1uUOdw5z"/>
</p:tagLst>
</file>

<file path=ppt/tags/tag85.xml><?xml version="1.0" encoding="utf-8"?>
<p:tagLst xmlns:a="http://schemas.openxmlformats.org/drawingml/2006/main" xmlns:r="http://schemas.openxmlformats.org/officeDocument/2006/relationships" xmlns:p="http://schemas.openxmlformats.org/presentationml/2006/main">
  <p:tag name="DVSHAPEID" val="UaVlg0SKs0OxrTI1xOWwFA"/>
</p:tagLst>
</file>

<file path=ppt/tags/tag86.xml><?xml version="1.0" encoding="utf-8"?>
<p:tagLst xmlns:a="http://schemas.openxmlformats.org/drawingml/2006/main" xmlns:r="http://schemas.openxmlformats.org/officeDocument/2006/relationships" xmlns:p="http://schemas.openxmlformats.org/presentationml/2006/main">
  <p:tag name="DVSHAPEID" val="MTR8QtpVjJv7RjVEbgbzGC"/>
</p:tagLst>
</file>

<file path=ppt/tags/tag87.xml><?xml version="1.0" encoding="utf-8"?>
<p:tagLst xmlns:a="http://schemas.openxmlformats.org/drawingml/2006/main" xmlns:r="http://schemas.openxmlformats.org/officeDocument/2006/relationships" xmlns:p="http://schemas.openxmlformats.org/presentationml/2006/main">
  <p:tag name="DVSHAPEID" val="88m7LThpzyUko1t7apkwH5"/>
</p:tagLst>
</file>

<file path=ppt/tags/tag88.xml><?xml version="1.0" encoding="utf-8"?>
<p:tagLst xmlns:a="http://schemas.openxmlformats.org/drawingml/2006/main" xmlns:r="http://schemas.openxmlformats.org/officeDocument/2006/relationships" xmlns:p="http://schemas.openxmlformats.org/presentationml/2006/main">
  <p:tag name="DVSECTIONID" val="dYJI4E5yqKQS4FhM0XE3S7"/>
</p:tagLst>
</file>

<file path=ppt/tags/tag89.xml><?xml version="1.0" encoding="utf-8"?>
<p:tagLst xmlns:a="http://schemas.openxmlformats.org/drawingml/2006/main" xmlns:r="http://schemas.openxmlformats.org/officeDocument/2006/relationships" xmlns:p="http://schemas.openxmlformats.org/presentationml/2006/main">
  <p:tag name="DVSHAPEID" val="1k2p5SCFl6U9LJMIHwDU9X"/>
</p:tagLst>
</file>

<file path=ppt/tags/tag9.xml><?xml version="1.0" encoding="utf-8"?>
<p:tagLst xmlns:a="http://schemas.openxmlformats.org/drawingml/2006/main" xmlns:r="http://schemas.openxmlformats.org/officeDocument/2006/relationships" xmlns:p="http://schemas.openxmlformats.org/presentationml/2006/main">
  <p:tag name="DVSHAPEID" val="GYSkC3yvZZGJdWh61BN0Qe"/>
</p:tagLst>
</file>

<file path=ppt/tags/tag90.xml><?xml version="1.0" encoding="utf-8"?>
<p:tagLst xmlns:a="http://schemas.openxmlformats.org/drawingml/2006/main" xmlns:r="http://schemas.openxmlformats.org/officeDocument/2006/relationships" xmlns:p="http://schemas.openxmlformats.org/presentationml/2006/main">
  <p:tag name="DVSHAPEID" val="dxVUa36Le9U3615mNpMUdN"/>
</p:tagLst>
</file>

<file path=ppt/tags/tag91.xml><?xml version="1.0" encoding="utf-8"?>
<p:tagLst xmlns:a="http://schemas.openxmlformats.org/drawingml/2006/main" xmlns:r="http://schemas.openxmlformats.org/officeDocument/2006/relationships" xmlns:p="http://schemas.openxmlformats.org/presentationml/2006/main">
  <p:tag name="DVSHAPEID" val="pegKlrHNTNV47uubIyzzRL"/>
</p:tagLst>
</file>

<file path=ppt/tags/tag92.xml><?xml version="1.0" encoding="utf-8"?>
<p:tagLst xmlns:a="http://schemas.openxmlformats.org/drawingml/2006/main" xmlns:r="http://schemas.openxmlformats.org/officeDocument/2006/relationships" xmlns:p="http://schemas.openxmlformats.org/presentationml/2006/main">
  <p:tag name="DVSHAPEID" val="eICKDlJe7fJp8GDpIF3rf7"/>
</p:tagLst>
</file>

<file path=ppt/tags/tag93.xml><?xml version="1.0" encoding="utf-8"?>
<p:tagLst xmlns:a="http://schemas.openxmlformats.org/drawingml/2006/main" xmlns:r="http://schemas.openxmlformats.org/officeDocument/2006/relationships" xmlns:p="http://schemas.openxmlformats.org/presentationml/2006/main">
  <p:tag name="DVSHAPEID" val="71UASBGdkDWDZy8BNm4EFF"/>
</p:tagLst>
</file>

<file path=ppt/tags/tag94.xml><?xml version="1.0" encoding="utf-8"?>
<p:tagLst xmlns:a="http://schemas.openxmlformats.org/drawingml/2006/main" xmlns:r="http://schemas.openxmlformats.org/officeDocument/2006/relationships" xmlns:p="http://schemas.openxmlformats.org/presentationml/2006/main">
  <p:tag name="DVSHAPEID" val="kImNxiQTvqv7AAQ2s8xUU6"/>
</p:tagLst>
</file>

<file path=ppt/tags/tag95.xml><?xml version="1.0" encoding="utf-8"?>
<p:tagLst xmlns:a="http://schemas.openxmlformats.org/drawingml/2006/main" xmlns:r="http://schemas.openxmlformats.org/officeDocument/2006/relationships" xmlns:p="http://schemas.openxmlformats.org/presentationml/2006/main">
  <p:tag name="DVSHAPEID" val="suG5h6RHnBrrGbe43omr7w"/>
</p:tagLst>
</file>

<file path=ppt/tags/tag96.xml><?xml version="1.0" encoding="utf-8"?>
<p:tagLst xmlns:a="http://schemas.openxmlformats.org/drawingml/2006/main" xmlns:r="http://schemas.openxmlformats.org/officeDocument/2006/relationships" xmlns:p="http://schemas.openxmlformats.org/presentationml/2006/main">
  <p:tag name="DVSHAPEID" val="8SXxLKTV7LLegR6r0J2O2U"/>
</p:tagLst>
</file>

<file path=ppt/tags/tag97.xml><?xml version="1.0" encoding="utf-8"?>
<p:tagLst xmlns:a="http://schemas.openxmlformats.org/drawingml/2006/main" xmlns:r="http://schemas.openxmlformats.org/officeDocument/2006/relationships" xmlns:p="http://schemas.openxmlformats.org/presentationml/2006/main">
  <p:tag name="DVSHAPEID" val="G9TENo49xtYVlO8Kl6NrtF"/>
</p:tagLst>
</file>

<file path=ppt/tags/tag98.xml><?xml version="1.0" encoding="utf-8"?>
<p:tagLst xmlns:a="http://schemas.openxmlformats.org/drawingml/2006/main" xmlns:r="http://schemas.openxmlformats.org/officeDocument/2006/relationships" xmlns:p="http://schemas.openxmlformats.org/presentationml/2006/main">
  <p:tag name="DVSHAPEID" val="GsVnXBnDojtebOD6XvRYeh"/>
</p:tagLst>
</file>

<file path=ppt/tags/tag99.xml><?xml version="1.0" encoding="utf-8"?>
<p:tagLst xmlns:a="http://schemas.openxmlformats.org/drawingml/2006/main" xmlns:r="http://schemas.openxmlformats.org/officeDocument/2006/relationships" xmlns:p="http://schemas.openxmlformats.org/presentationml/2006/main">
  <p:tag name="DVSHAPEID" val="gkvijgoV1Bq0srJqqsLU4F"/>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13242</TotalTime>
  <Words>768</Words>
  <Application>Microsoft Macintosh PowerPoint</Application>
  <PresentationFormat>On-screen Show (4:3)</PresentationFormat>
  <Paragraphs>252</Paragraphs>
  <Slides>31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Aharoni</vt:lpstr>
      <vt:lpstr>Arial Narrow</vt:lpstr>
      <vt:lpstr>Calibri</vt:lpstr>
      <vt:lpstr>Calibri Light</vt:lpstr>
      <vt:lpstr>Courier New</vt:lpstr>
      <vt:lpstr>Wingdings</vt:lpstr>
      <vt:lpstr>Arial</vt:lpstr>
      <vt:lpstr>Office Theme</vt:lpstr>
      <vt:lpstr>An Introduction to the Internet and the Web</vt:lpstr>
      <vt:lpstr>PowerPoint Presentation</vt:lpstr>
      <vt:lpstr>PowerPoint Presentation</vt:lpstr>
      <vt:lpstr>Internet Protocol Suite</vt:lpstr>
      <vt:lpstr>PowerPoint Presentation</vt:lpstr>
      <vt:lpstr>Internet ≠ Web</vt:lpstr>
      <vt:lpstr>Overview of the Web</vt:lpstr>
      <vt:lpstr>Web Browser</vt:lpstr>
      <vt:lpstr>Mobile Web Browser</vt:lpstr>
      <vt:lpstr>Web Server</vt:lpstr>
      <vt:lpstr>Hypertext Transfer Protocol (HTTP)</vt:lpstr>
      <vt:lpstr>Uniform Resource Locator (URL)</vt:lpstr>
      <vt:lpstr>Domain Name System (DNS)</vt:lpstr>
      <vt:lpstr>Example: Web Page Request</vt:lpstr>
      <vt:lpstr>Dissecting the Request</vt:lpstr>
      <vt:lpstr>Dissecting the Request</vt:lpstr>
      <vt:lpstr>Dissecting the Request</vt:lpstr>
      <vt:lpstr>Dissecting the Request</vt:lpstr>
      <vt:lpstr>Dissecting the Request</vt:lpstr>
      <vt:lpstr>Dissecting the Response</vt:lpstr>
      <vt:lpstr>Status Line</vt:lpstr>
      <vt:lpstr>Dissecting the Response</vt:lpstr>
      <vt:lpstr>Dissecting the Response</vt:lpstr>
      <vt:lpstr>Popular MIME types</vt:lpstr>
      <vt:lpstr>Dissecting the Response</vt:lpstr>
      <vt:lpstr>Dissecting the Response</vt:lpstr>
      <vt:lpstr>Dissecting the Response</vt:lpstr>
      <vt:lpstr>Dissecting the Response</vt:lpstr>
      <vt:lpstr>How can I see the HTTP headers?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Internet Development</dc:title>
  <dc:creator>Frank McCown</dc:creator>
  <cp:lastModifiedBy>Microsoft Office User</cp:lastModifiedBy>
  <cp:revision>154</cp:revision>
  <dcterms:created xsi:type="dcterms:W3CDTF">2010-08-20T15:36:13Z</dcterms:created>
  <dcterms:modified xsi:type="dcterms:W3CDTF">2016-07-01T11:48:54Z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Google.Documents.Tracking">
    <vt:lpwstr>true</vt:lpwstr>
  </property>
  <property fmtid="{D5CDD505-2E9C-101B-9397-08002B2CF9AE}" pid="3" name="Google.Documents.DocumentId">
    <vt:lpwstr>1Y7yXB-ltNlvVo1EzXGRDPPQIDZLWGNwcCdbTQ89AOUE</vt:lpwstr>
  </property>
  <property fmtid="{D5CDD505-2E9C-101B-9397-08002B2CF9AE}" pid="4" name="Google.Documents.RevisionId">
    <vt:lpwstr>04524421410959358948</vt:lpwstr>
  </property>
  <property fmtid="{D5CDD505-2E9C-101B-9397-08002B2CF9AE}" pid="5" name="Google.Documents.PreviousRevisionId">
    <vt:lpwstr>11438419246609866748</vt:lpwstr>
  </property>
  <property fmtid="{D5CDD505-2E9C-101B-9397-08002B2CF9AE}" pid="6" name="Google.Documents.PluginVersion">
    <vt:lpwstr>2.0.2154.5604</vt:lpwstr>
  </property>
  <property fmtid="{D5CDD505-2E9C-101B-9397-08002B2CF9AE}" pid="7" name="Google.Documents.MergeIncapabilityFlags">
    <vt:i4>0</vt:i4>
  </property>
</Properties>
</file>